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428" r:id="rId1"/>
  </p:sldMasterIdLst>
  <p:sldIdLst>
    <p:sldId id="256" r:id="rId2"/>
    <p:sldId id="257" r:id="rId3"/>
    <p:sldId id="264" r:id="rId4"/>
    <p:sldId id="260" r:id="rId5"/>
    <p:sldId id="261" r:id="rId6"/>
    <p:sldId id="262" r:id="rId7"/>
    <p:sldId id="265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DCFAB-88D3-46AE-B0F0-3020897E9635}" type="datetimeFigureOut">
              <a:rPr lang="en-US" smtClean="0"/>
              <a:pPr/>
              <a:t>12/2/2009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B785A-78E2-4F2A-9A33-E95A29D1AD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DCFAB-88D3-46AE-B0F0-3020897E9635}" type="datetimeFigureOut">
              <a:rPr lang="en-US" smtClean="0"/>
              <a:pPr/>
              <a:t>12/2/2009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B785A-78E2-4F2A-9A33-E95A29D1AD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DCFAB-88D3-46AE-B0F0-3020897E9635}" type="datetimeFigureOut">
              <a:rPr lang="en-US" smtClean="0"/>
              <a:pPr/>
              <a:t>12/2/2009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B785A-78E2-4F2A-9A33-E95A29D1AD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DCFAB-88D3-46AE-B0F0-3020897E9635}" type="datetimeFigureOut">
              <a:rPr lang="en-US" smtClean="0"/>
              <a:pPr/>
              <a:t>12/2/2009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B785A-78E2-4F2A-9A33-E95A29D1AD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DCFAB-88D3-46AE-B0F0-3020897E9635}" type="datetimeFigureOut">
              <a:rPr lang="en-US" smtClean="0"/>
              <a:pPr/>
              <a:t>12/2/2009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B785A-78E2-4F2A-9A33-E95A29D1AD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DCFAB-88D3-46AE-B0F0-3020897E9635}" type="datetimeFigureOut">
              <a:rPr lang="en-US" smtClean="0"/>
              <a:pPr/>
              <a:t>12/2/2009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B785A-78E2-4F2A-9A33-E95A29D1AD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DCFAB-88D3-46AE-B0F0-3020897E9635}" type="datetimeFigureOut">
              <a:rPr lang="en-US" smtClean="0"/>
              <a:pPr/>
              <a:t>12/2/2009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B785A-78E2-4F2A-9A33-E95A29D1AD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DCFAB-88D3-46AE-B0F0-3020897E9635}" type="datetimeFigureOut">
              <a:rPr lang="en-US" smtClean="0"/>
              <a:pPr/>
              <a:t>12/2/2009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A2B785A-78E2-4F2A-9A33-E95A29D1ADA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DCFAB-88D3-46AE-B0F0-3020897E9635}" type="datetimeFigureOut">
              <a:rPr lang="en-US" smtClean="0"/>
              <a:pPr/>
              <a:t>12/2/2009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B785A-78E2-4F2A-9A33-E95A29D1AD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DCFAB-88D3-46AE-B0F0-3020897E9635}" type="datetimeFigureOut">
              <a:rPr lang="en-US" smtClean="0"/>
              <a:pPr/>
              <a:t>12/2/2009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0A2B785A-78E2-4F2A-9A33-E95A29D1AD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3E1DCFAB-88D3-46AE-B0F0-3020897E9635}" type="datetimeFigureOut">
              <a:rPr lang="en-US" smtClean="0"/>
              <a:pPr/>
              <a:t>12/2/2009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B785A-78E2-4F2A-9A33-E95A29D1AD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E1DCFAB-88D3-46AE-B0F0-3020897E9635}" type="datetimeFigureOut">
              <a:rPr lang="en-US" smtClean="0"/>
              <a:pPr/>
              <a:t>12/2/2009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0A2B785A-78E2-4F2A-9A33-E95A29D1ADA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429" r:id="rId1"/>
    <p:sldLayoutId id="2147484430" r:id="rId2"/>
    <p:sldLayoutId id="2147484431" r:id="rId3"/>
    <p:sldLayoutId id="2147484432" r:id="rId4"/>
    <p:sldLayoutId id="2147484433" r:id="rId5"/>
    <p:sldLayoutId id="2147484434" r:id="rId6"/>
    <p:sldLayoutId id="2147484435" r:id="rId7"/>
    <p:sldLayoutId id="2147484436" r:id="rId8"/>
    <p:sldLayoutId id="2147484437" r:id="rId9"/>
    <p:sldLayoutId id="2147484438" r:id="rId10"/>
    <p:sldLayoutId id="2147484439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Battle of </a:t>
            </a:r>
            <a:r>
              <a:rPr lang="en-US" dirty="0" smtClean="0"/>
              <a:t>Flanders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800" dirty="0" smtClean="0"/>
              <a:t>by: Lauren  </a:t>
            </a:r>
            <a:r>
              <a:rPr lang="en-US" sz="2800" dirty="0" err="1" smtClean="0"/>
              <a:t>Natale</a:t>
            </a:r>
            <a:endParaRPr lang="en-US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F0"/>
                </a:solidFill>
                <a:latin typeface="Century Gothic" pitchFamily="34" charset="0"/>
              </a:rPr>
              <a:t>The Three Battles</a:t>
            </a:r>
            <a:endParaRPr lang="en-US" dirty="0">
              <a:solidFill>
                <a:srgbClr val="00B0F0"/>
              </a:solidFill>
              <a:latin typeface="Century Gothi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95400"/>
            <a:ext cx="4203192" cy="1828800"/>
          </a:xfrm>
        </p:spPr>
        <p:txBody>
          <a:bodyPr>
            <a:noAutofit/>
          </a:bodyPr>
          <a:lstStyle/>
          <a:p>
            <a:r>
              <a:rPr lang="en-US" sz="3200" dirty="0" smtClean="0">
                <a:latin typeface="Century Gothic" pitchFamily="34" charset="0"/>
              </a:rPr>
              <a:t>Battle of  Ypres</a:t>
            </a:r>
          </a:p>
          <a:p>
            <a:r>
              <a:rPr lang="en-US" sz="3200" dirty="0" smtClean="0">
                <a:latin typeface="Century Gothic" pitchFamily="34" charset="0"/>
              </a:rPr>
              <a:t>Battle of </a:t>
            </a:r>
            <a:r>
              <a:rPr lang="en-US" sz="3200" dirty="0" err="1" smtClean="0">
                <a:latin typeface="Century Gothic" pitchFamily="34" charset="0"/>
              </a:rPr>
              <a:t>Passchendaele</a:t>
            </a:r>
            <a:endParaRPr lang="en-US" sz="3200" dirty="0" smtClean="0">
              <a:latin typeface="Century Gothic" pitchFamily="34" charset="0"/>
            </a:endParaRPr>
          </a:p>
          <a:p>
            <a:r>
              <a:rPr lang="en-US" sz="3200" dirty="0" smtClean="0">
                <a:latin typeface="Century Gothic" pitchFamily="34" charset="0"/>
              </a:rPr>
              <a:t>Battle of the Lys </a:t>
            </a:r>
          </a:p>
        </p:txBody>
      </p:sp>
      <p:pic>
        <p:nvPicPr>
          <p:cNvPr id="19458" name="Picture 2" descr="http://history.sandiego.edu/GEN/ww1/images/westpoint10.jpg"/>
          <p:cNvPicPr>
            <a:picLocks noChangeAspect="1" noChangeArrowheads="1"/>
          </p:cNvPicPr>
          <p:nvPr/>
        </p:nvPicPr>
        <p:blipFill>
          <a:blip r:embed="rId2" cstate="print"/>
          <a:srcRect t="20565" r="12420"/>
          <a:stretch>
            <a:fillRect/>
          </a:stretch>
        </p:blipFill>
        <p:spPr bwMode="auto">
          <a:xfrm>
            <a:off x="304800" y="3733800"/>
            <a:ext cx="3786814" cy="2659412"/>
          </a:xfrm>
          <a:prstGeom prst="rect">
            <a:avLst/>
          </a:prstGeom>
          <a:noFill/>
        </p:spPr>
      </p:pic>
      <p:pic>
        <p:nvPicPr>
          <p:cNvPr id="18434" name="Picture 2" descr="The morning after the first battle of Passchendaele [Passendale] showing Australian Infantry wounded around a blockhouse near the site of Zonnebeke Railway Station, October 12, 1917 by National Library of Australia."/>
          <p:cNvPicPr>
            <a:picLocks noChangeAspect="1" noChangeArrowheads="1"/>
          </p:cNvPicPr>
          <p:nvPr/>
        </p:nvPicPr>
        <p:blipFill>
          <a:blip r:embed="rId3" cstate="print"/>
          <a:srcRect l="3417" t="3000" r="2620" b="4000"/>
          <a:stretch>
            <a:fillRect/>
          </a:stretch>
        </p:blipFill>
        <p:spPr bwMode="auto">
          <a:xfrm>
            <a:off x="4343400" y="1447800"/>
            <a:ext cx="4393790" cy="4953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467600" cy="114300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entury Gothic" pitchFamily="34" charset="0"/>
              </a:rPr>
              <a:t>Battle of Ypres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6019800"/>
            <a:ext cx="7010400" cy="685800"/>
          </a:xfrm>
        </p:spPr>
        <p:txBody>
          <a:bodyPr>
            <a:noAutofit/>
          </a:bodyPr>
          <a:lstStyle/>
          <a:p>
            <a:r>
              <a:rPr lang="en-US" sz="3600" dirty="0" smtClean="0">
                <a:latin typeface="Century Gothic" pitchFamily="34" charset="0"/>
              </a:rPr>
              <a:t>Located in Western Belgium</a:t>
            </a:r>
            <a:endParaRPr lang="en-US" sz="3600" dirty="0">
              <a:latin typeface="Century Gothic" pitchFamily="34" charset="0"/>
            </a:endParaRPr>
          </a:p>
        </p:txBody>
      </p:sp>
      <p:pic>
        <p:nvPicPr>
          <p:cNvPr id="4" name="Picture 2" descr="http://www3.sympatico.ca/bkeevil/greatwar/passpics/troopscarryingwounded.jpg"/>
          <p:cNvPicPr>
            <a:picLocks noChangeAspect="1" noChangeArrowheads="1"/>
          </p:cNvPicPr>
          <p:nvPr/>
        </p:nvPicPr>
        <p:blipFill>
          <a:blip r:embed="rId2" cstate="print"/>
          <a:srcRect t="11729" r="2858" b="4489"/>
          <a:stretch>
            <a:fillRect/>
          </a:stretch>
        </p:blipFill>
        <p:spPr bwMode="auto">
          <a:xfrm>
            <a:off x="1219200" y="1066800"/>
            <a:ext cx="6629400" cy="4874559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4724400" y="1219200"/>
            <a:ext cx="2971800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Century Gothic" pitchFamily="34" charset="0"/>
              </a:rPr>
              <a:t>October</a:t>
            </a:r>
            <a:r>
              <a:rPr lang="en-US" sz="3200" dirty="0" smtClean="0">
                <a:solidFill>
                  <a:schemeClr val="bg1"/>
                </a:solidFill>
                <a:latin typeface="+mj-lt"/>
              </a:rPr>
              <a:t> 1914</a:t>
            </a:r>
            <a:endParaRPr lang="en-US" sz="3200" dirty="0" smtClean="0">
              <a:solidFill>
                <a:schemeClr val="bg1"/>
              </a:solidFill>
              <a:latin typeface="+mj-lt"/>
            </a:endParaRPr>
          </a:p>
          <a:p>
            <a:pPr>
              <a:buNone/>
            </a:pPr>
            <a:endParaRPr lang="en-US" sz="3600" dirty="0" smtClean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7467600" cy="114300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Century Gothic" pitchFamily="34" charset="0"/>
              </a:rPr>
              <a:t>Battle of </a:t>
            </a:r>
            <a:r>
              <a:rPr lang="en-US" dirty="0" err="1" smtClean="0">
                <a:solidFill>
                  <a:schemeClr val="accent4">
                    <a:lumMod val="60000"/>
                    <a:lumOff val="40000"/>
                  </a:schemeClr>
                </a:solidFill>
                <a:latin typeface="Century Gothic" pitchFamily="34" charset="0"/>
              </a:rPr>
              <a:t>Passchendaele</a:t>
            </a:r>
            <a:r>
              <a:rPr lang="en-US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Century Gothic" pitchFamily="34" charset="0"/>
              </a:rPr>
              <a:t> </a:t>
            </a:r>
            <a:endParaRPr lang="en-US" dirty="0">
              <a:solidFill>
                <a:schemeClr val="accent4">
                  <a:lumMod val="60000"/>
                  <a:lumOff val="40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096000"/>
            <a:ext cx="8915400" cy="914400"/>
          </a:xfrm>
        </p:spPr>
        <p:txBody>
          <a:bodyPr>
            <a:normAutofit/>
          </a:bodyPr>
          <a:lstStyle/>
          <a:p>
            <a:pPr algn="ctr"/>
            <a:r>
              <a:rPr lang="en-US" sz="2400" dirty="0" smtClean="0">
                <a:latin typeface="Century Gothic" pitchFamily="34" charset="0"/>
              </a:rPr>
              <a:t>Know as “The Battle of Mud”</a:t>
            </a:r>
            <a:endParaRPr lang="en-US" sz="2400" dirty="0" smtClean="0">
              <a:latin typeface="Century Gothic" pitchFamily="34" charset="0"/>
            </a:endParaRPr>
          </a:p>
          <a:p>
            <a:endParaRPr lang="en-US" dirty="0"/>
          </a:p>
        </p:txBody>
      </p:sp>
      <p:pic>
        <p:nvPicPr>
          <p:cNvPr id="4" name="Picture 2" descr="http://www.army.forces.gc.ca/32cbg_hq/HQ/2009/Galleries/Hist/Passchendaele/passchendaele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295400"/>
            <a:ext cx="6019800" cy="4643479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5410200" y="1447800"/>
            <a:ext cx="20574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chemeClr val="tx2">
                    <a:lumMod val="25000"/>
                  </a:schemeClr>
                </a:solidFill>
                <a:latin typeface="Century Gothic" pitchFamily="34" charset="0"/>
              </a:rPr>
              <a:t>July 1917</a:t>
            </a:r>
            <a:endParaRPr lang="en-US" sz="3200" dirty="0">
              <a:solidFill>
                <a:schemeClr val="tx2">
                  <a:lumMod val="25000"/>
                </a:schemeClr>
              </a:solidFill>
              <a:latin typeface="Century Gothic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Century Gothic" pitchFamily="34" charset="0"/>
              </a:rPr>
              <a:t>Battle </a:t>
            </a:r>
            <a:r>
              <a:rPr lang="en-US" dirty="0" smtClean="0">
                <a:latin typeface="Century Gothic" pitchFamily="34" charset="0"/>
              </a:rPr>
              <a:t>of the </a:t>
            </a:r>
            <a:r>
              <a:rPr lang="en-US" dirty="0" smtClean="0">
                <a:latin typeface="Century Gothic" pitchFamily="34" charset="0"/>
              </a:rPr>
              <a:t>Lys</a:t>
            </a:r>
            <a:endParaRPr lang="en-US" dirty="0">
              <a:latin typeface="Century Gothi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6096000"/>
            <a:ext cx="8915400" cy="6096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Century Gothic" pitchFamily="34" charset="0"/>
              </a:rPr>
              <a:t>a Germen attack also know as Operation Georgette  </a:t>
            </a:r>
            <a:endParaRPr lang="en-US" sz="2400" dirty="0">
              <a:latin typeface="Century Gothic" pitchFamily="34" charset="0"/>
            </a:endParaRPr>
          </a:p>
        </p:txBody>
      </p:sp>
      <p:pic>
        <p:nvPicPr>
          <p:cNvPr id="3075" name="Picture 3" descr="http://l.yimg.com/g/images/spaceball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-1368511" y="3429000"/>
            <a:ext cx="1673311" cy="1114425"/>
          </a:xfrm>
          <a:prstGeom prst="rect">
            <a:avLst/>
          </a:prstGeom>
          <a:noFill/>
        </p:spPr>
      </p:pic>
      <p:pic>
        <p:nvPicPr>
          <p:cNvPr id="3074" name="Picture 2" descr="Pte Joseph Stocker by Gizzardtreedude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1371600"/>
            <a:ext cx="6858686" cy="456788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562600" y="1371600"/>
            <a:ext cx="2362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CC0000"/>
                </a:solidFill>
                <a:latin typeface="Century Gothic" pitchFamily="34" charset="0"/>
              </a:rPr>
              <a:t>April 1918</a:t>
            </a:r>
            <a:endParaRPr lang="en-US" sz="3600" dirty="0">
              <a:solidFill>
                <a:srgbClr val="CC0000"/>
              </a:solidFill>
              <a:latin typeface="Century Gothic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00B0F0"/>
                </a:solidFill>
                <a:latin typeface="Century Gothic" pitchFamily="34" charset="0"/>
              </a:rPr>
              <a:t>Additional Facts</a:t>
            </a:r>
            <a:endParaRPr lang="en-US" sz="3600" dirty="0">
              <a:solidFill>
                <a:srgbClr val="00B0F0"/>
              </a:solidFill>
              <a:latin typeface="Century Gothi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4267200" cy="25146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 </a:t>
            </a:r>
            <a:r>
              <a:rPr lang="en-US" dirty="0" smtClean="0">
                <a:latin typeface="Century Gothic" pitchFamily="34" charset="0"/>
              </a:rPr>
              <a:t>500,000 casualties</a:t>
            </a:r>
          </a:p>
          <a:p>
            <a:r>
              <a:rPr lang="en-US" dirty="0" smtClean="0">
                <a:latin typeface="Century Gothic" pitchFamily="34" charset="0"/>
              </a:rPr>
              <a:t> lasted almost 4 years</a:t>
            </a:r>
            <a:endParaRPr lang="en-US" dirty="0">
              <a:latin typeface="Century Gothic" pitchFamily="34" charset="0"/>
            </a:endParaRPr>
          </a:p>
          <a:p>
            <a:r>
              <a:rPr lang="en-US" dirty="0" smtClean="0">
                <a:latin typeface="Century Gothic" pitchFamily="34" charset="0"/>
              </a:rPr>
              <a:t>Used trench war fare</a:t>
            </a:r>
          </a:p>
          <a:p>
            <a:pPr>
              <a:buNone/>
            </a:pPr>
            <a:endParaRPr lang="en-US" dirty="0" smtClean="0"/>
          </a:p>
        </p:txBody>
      </p:sp>
      <p:pic>
        <p:nvPicPr>
          <p:cNvPr id="2050" name="Picture 2" descr="http://rds.yahoo.com/_ylt=A0WTefYdKhdLzXUAPv2jzbkF/SIG=12oeu4p74/EXP=1259895709/**http%3A/www.diggerhistory.info/images/trenches/turks-trench-anza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4038600"/>
            <a:ext cx="3505200" cy="2494399"/>
          </a:xfrm>
          <a:prstGeom prst="rect">
            <a:avLst/>
          </a:prstGeom>
          <a:noFill/>
        </p:spPr>
      </p:pic>
      <p:pic>
        <p:nvPicPr>
          <p:cNvPr id="2052" name="Picture 4" descr="http://www.laugharnewarmemorial.co.uk/userimages/Llanteg_Davies_W_We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1143000"/>
            <a:ext cx="4057650" cy="5410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8" name="Picture 4" descr="http://rds.yahoo.com/_ylt=A0WTb_1kOxdL3g4Aw96jzbkF/SIG=129nv797k/EXP=1259900132/**http%3A/www.safariegypt.com/Egypt_images/flag_Iraq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800" y="1524000"/>
            <a:ext cx="5600700" cy="3733800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228600" y="302359"/>
            <a:ext cx="266700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00" dirty="0" smtClean="0">
                <a:latin typeface="Century Gothic" pitchFamily="34" charset="0"/>
              </a:rPr>
              <a:t>Minor Dreams</a:t>
            </a:r>
            <a:br>
              <a:rPr lang="en-US" sz="1500" dirty="0" smtClean="0">
                <a:latin typeface="Century Gothic" pitchFamily="34" charset="0"/>
              </a:rPr>
            </a:br>
            <a:endParaRPr lang="en-US" sz="1500" dirty="0" smtClean="0">
              <a:latin typeface="Century Gothic" pitchFamily="34" charset="0"/>
            </a:endParaRPr>
          </a:p>
          <a:p>
            <a:r>
              <a:rPr lang="en-US" sz="1500" dirty="0" smtClean="0">
                <a:latin typeface="Century Gothic" pitchFamily="34" charset="0"/>
              </a:rPr>
              <a:t>By Paul </a:t>
            </a:r>
            <a:r>
              <a:rPr lang="en-US" sz="1500" dirty="0" err="1" smtClean="0">
                <a:latin typeface="Century Gothic" pitchFamily="34" charset="0"/>
              </a:rPr>
              <a:t>Batou</a:t>
            </a:r>
            <a:endParaRPr lang="en-US" sz="1500" dirty="0" smtClean="0">
              <a:latin typeface="Century Gothic" pitchFamily="34" charset="0"/>
            </a:endParaRPr>
          </a:p>
          <a:p>
            <a:r>
              <a:rPr lang="en-US" sz="1500" dirty="0" smtClean="0">
                <a:latin typeface="Century Gothic" pitchFamily="34" charset="0"/>
              </a:rPr>
              <a:t/>
            </a:r>
            <a:br>
              <a:rPr lang="en-US" sz="1500" dirty="0" smtClean="0">
                <a:latin typeface="Century Gothic" pitchFamily="34" charset="0"/>
              </a:rPr>
            </a:br>
            <a:r>
              <a:rPr lang="en-US" sz="1500" dirty="0" smtClean="0">
                <a:latin typeface="Century Gothic" pitchFamily="34" charset="0"/>
              </a:rPr>
              <a:t>I am a kid,</a:t>
            </a:r>
            <a:br>
              <a:rPr lang="en-US" sz="1500" dirty="0" smtClean="0">
                <a:latin typeface="Century Gothic" pitchFamily="34" charset="0"/>
              </a:rPr>
            </a:br>
            <a:r>
              <a:rPr lang="en-US" sz="1500" dirty="0" smtClean="0">
                <a:latin typeface="Century Gothic" pitchFamily="34" charset="0"/>
              </a:rPr>
              <a:t>Born in Iraq.</a:t>
            </a:r>
            <a:br>
              <a:rPr lang="en-US" sz="1500" dirty="0" smtClean="0">
                <a:latin typeface="Century Gothic" pitchFamily="34" charset="0"/>
              </a:rPr>
            </a:br>
            <a:r>
              <a:rPr lang="en-US" sz="1500" dirty="0" smtClean="0">
                <a:latin typeface="Century Gothic" pitchFamily="34" charset="0"/>
              </a:rPr>
              <a:t>My dreams were minor,</a:t>
            </a:r>
            <a:br>
              <a:rPr lang="en-US" sz="1500" dirty="0" smtClean="0">
                <a:latin typeface="Century Gothic" pitchFamily="34" charset="0"/>
              </a:rPr>
            </a:br>
            <a:r>
              <a:rPr lang="en-US" sz="1500" dirty="0" smtClean="0">
                <a:latin typeface="Century Gothic" pitchFamily="34" charset="0"/>
              </a:rPr>
              <a:t>A cup of milk or water to drink,</a:t>
            </a:r>
            <a:br>
              <a:rPr lang="en-US" sz="1500" dirty="0" smtClean="0">
                <a:latin typeface="Century Gothic" pitchFamily="34" charset="0"/>
              </a:rPr>
            </a:br>
            <a:r>
              <a:rPr lang="en-US" sz="1500" dirty="0" smtClean="0">
                <a:latin typeface="Century Gothic" pitchFamily="34" charset="0"/>
              </a:rPr>
              <a:t>A crayon to color,</a:t>
            </a:r>
            <a:br>
              <a:rPr lang="en-US" sz="1500" dirty="0" smtClean="0">
                <a:latin typeface="Century Gothic" pitchFamily="34" charset="0"/>
              </a:rPr>
            </a:br>
            <a:r>
              <a:rPr lang="en-US" sz="1500" dirty="0" smtClean="0">
                <a:latin typeface="Century Gothic" pitchFamily="34" charset="0"/>
              </a:rPr>
              <a:t>A pencil to write,</a:t>
            </a:r>
            <a:br>
              <a:rPr lang="en-US" sz="1500" dirty="0" smtClean="0">
                <a:latin typeface="Century Gothic" pitchFamily="34" charset="0"/>
              </a:rPr>
            </a:br>
            <a:r>
              <a:rPr lang="en-US" sz="1500" dirty="0" smtClean="0">
                <a:latin typeface="Century Gothic" pitchFamily="34" charset="0"/>
              </a:rPr>
              <a:t>A book to read,</a:t>
            </a:r>
            <a:br>
              <a:rPr lang="en-US" sz="1500" dirty="0" smtClean="0">
                <a:latin typeface="Century Gothic" pitchFamily="34" charset="0"/>
              </a:rPr>
            </a:br>
            <a:r>
              <a:rPr lang="en-US" sz="1500" dirty="0" smtClean="0">
                <a:latin typeface="Century Gothic" pitchFamily="34" charset="0"/>
              </a:rPr>
              <a:t>A toy to play with,</a:t>
            </a:r>
            <a:br>
              <a:rPr lang="en-US" sz="1500" dirty="0" smtClean="0">
                <a:latin typeface="Century Gothic" pitchFamily="34" charset="0"/>
              </a:rPr>
            </a:br>
            <a:r>
              <a:rPr lang="en-US" sz="1500" dirty="0" smtClean="0">
                <a:latin typeface="Century Gothic" pitchFamily="34" charset="0"/>
              </a:rPr>
              <a:t>A friend to talk to,</a:t>
            </a:r>
            <a:br>
              <a:rPr lang="en-US" sz="1500" dirty="0" smtClean="0">
                <a:latin typeface="Century Gothic" pitchFamily="34" charset="0"/>
              </a:rPr>
            </a:br>
            <a:r>
              <a:rPr lang="en-US" sz="1500" dirty="0" smtClean="0">
                <a:latin typeface="Century Gothic" pitchFamily="34" charset="0"/>
              </a:rPr>
              <a:t>A pet to love,</a:t>
            </a:r>
            <a:br>
              <a:rPr lang="en-US" sz="1500" dirty="0" smtClean="0">
                <a:latin typeface="Century Gothic" pitchFamily="34" charset="0"/>
              </a:rPr>
            </a:br>
            <a:r>
              <a:rPr lang="en-US" sz="1500" dirty="0" smtClean="0">
                <a:latin typeface="Century Gothic" pitchFamily="34" charset="0"/>
              </a:rPr>
              <a:t>A father to listen to,</a:t>
            </a:r>
            <a:br>
              <a:rPr lang="en-US" sz="1500" dirty="0" smtClean="0">
                <a:latin typeface="Century Gothic" pitchFamily="34" charset="0"/>
              </a:rPr>
            </a:br>
            <a:r>
              <a:rPr lang="en-US" sz="1500" dirty="0" smtClean="0">
                <a:latin typeface="Century Gothic" pitchFamily="34" charset="0"/>
              </a:rPr>
              <a:t>A mother to hug,</a:t>
            </a:r>
            <a:br>
              <a:rPr lang="en-US" sz="1500" dirty="0" smtClean="0">
                <a:latin typeface="Century Gothic" pitchFamily="34" charset="0"/>
              </a:rPr>
            </a:br>
            <a:r>
              <a:rPr lang="en-US" sz="1500" dirty="0" smtClean="0">
                <a:latin typeface="Century Gothic" pitchFamily="34" charset="0"/>
              </a:rPr>
              <a:t>A bed to sleep,</a:t>
            </a:r>
            <a:br>
              <a:rPr lang="en-US" sz="1500" dirty="0" smtClean="0">
                <a:latin typeface="Century Gothic" pitchFamily="34" charset="0"/>
              </a:rPr>
            </a:br>
            <a:r>
              <a:rPr lang="en-US" sz="1500" dirty="0" smtClean="0">
                <a:latin typeface="Century Gothic" pitchFamily="34" charset="0"/>
              </a:rPr>
              <a:t>A home to rest,</a:t>
            </a:r>
            <a:br>
              <a:rPr lang="en-US" sz="1500" dirty="0" smtClean="0">
                <a:latin typeface="Century Gothic" pitchFamily="34" charset="0"/>
              </a:rPr>
            </a:br>
            <a:r>
              <a:rPr lang="en-US" sz="1500" dirty="0" smtClean="0">
                <a:latin typeface="Century Gothic" pitchFamily="34" charset="0"/>
              </a:rPr>
              <a:t>A light to see with,</a:t>
            </a:r>
            <a:br>
              <a:rPr lang="en-US" sz="1500" dirty="0" smtClean="0">
                <a:latin typeface="Century Gothic" pitchFamily="34" charset="0"/>
              </a:rPr>
            </a:br>
            <a:r>
              <a:rPr lang="en-US" sz="1500" dirty="0" smtClean="0">
                <a:latin typeface="Century Gothic" pitchFamily="34" charset="0"/>
              </a:rPr>
              <a:t>A school to study at,</a:t>
            </a:r>
            <a:br>
              <a:rPr lang="en-US" sz="1500" dirty="0" smtClean="0">
                <a:latin typeface="Century Gothic" pitchFamily="34" charset="0"/>
              </a:rPr>
            </a:br>
            <a:r>
              <a:rPr lang="en-US" sz="1500" dirty="0" smtClean="0">
                <a:latin typeface="Century Gothic" pitchFamily="34" charset="0"/>
              </a:rPr>
              <a:t>A song to listen to,</a:t>
            </a:r>
            <a:br>
              <a:rPr lang="en-US" sz="1500" dirty="0" smtClean="0">
                <a:latin typeface="Century Gothic" pitchFamily="34" charset="0"/>
              </a:rPr>
            </a:br>
            <a:r>
              <a:rPr lang="en-US" sz="1500" dirty="0" smtClean="0">
                <a:latin typeface="Century Gothic" pitchFamily="34" charset="0"/>
              </a:rPr>
              <a:t>A country to grow in.</a:t>
            </a:r>
            <a:br>
              <a:rPr lang="en-US" sz="1500" dirty="0" smtClean="0">
                <a:latin typeface="Century Gothic" pitchFamily="34" charset="0"/>
              </a:rPr>
            </a:br>
            <a:r>
              <a:rPr lang="en-US" sz="1500" dirty="0" smtClean="0">
                <a:latin typeface="Century Gothic" pitchFamily="34" charset="0"/>
              </a:rPr>
              <a:t>I am a kid,</a:t>
            </a:r>
            <a:br>
              <a:rPr lang="en-US" sz="1500" dirty="0" smtClean="0">
                <a:latin typeface="Century Gothic" pitchFamily="34" charset="0"/>
              </a:rPr>
            </a:br>
            <a:r>
              <a:rPr lang="en-US" sz="1500" dirty="0" smtClean="0">
                <a:latin typeface="Century Gothic" pitchFamily="34" charset="0"/>
              </a:rPr>
              <a:t>Born in Iraq,</a:t>
            </a:r>
            <a:br>
              <a:rPr lang="en-US" sz="1500" dirty="0" smtClean="0">
                <a:latin typeface="Century Gothic" pitchFamily="34" charset="0"/>
              </a:rPr>
            </a:br>
            <a:r>
              <a:rPr lang="en-US" sz="1500" dirty="0" smtClean="0">
                <a:latin typeface="Century Gothic" pitchFamily="34" charset="0"/>
              </a:rPr>
              <a:t>My dreams were sanctioned,</a:t>
            </a:r>
            <a:br>
              <a:rPr lang="en-US" sz="1500" dirty="0" smtClean="0">
                <a:latin typeface="Century Gothic" pitchFamily="34" charset="0"/>
              </a:rPr>
            </a:br>
            <a:r>
              <a:rPr lang="en-US" sz="1500" dirty="0" smtClean="0">
                <a:latin typeface="Century Gothic" pitchFamily="34" charset="0"/>
              </a:rPr>
              <a:t>Shame on you all.</a:t>
            </a:r>
            <a:endParaRPr lang="en-US" sz="1500" dirty="0">
              <a:latin typeface="Century Gothic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F0"/>
                </a:solidFill>
                <a:latin typeface="Century Gothic" pitchFamily="34" charset="0"/>
              </a:rPr>
              <a:t>Work Cited </a:t>
            </a:r>
            <a:endParaRPr lang="en-US" dirty="0">
              <a:solidFill>
                <a:srgbClr val="00B0F0"/>
              </a:solidFill>
              <a:latin typeface="Century Gothi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905000"/>
            <a:ext cx="7467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600" dirty="0" smtClean="0"/>
              <a:t>“ </a:t>
            </a:r>
            <a:r>
              <a:rPr lang="en-US" sz="1600" dirty="0" smtClean="0">
                <a:latin typeface="Century Gothic" pitchFamily="34" charset="0"/>
              </a:rPr>
              <a:t>Flanders</a:t>
            </a:r>
            <a:r>
              <a:rPr lang="en-US" sz="1600" dirty="0" smtClean="0">
                <a:latin typeface="Century Gothic" pitchFamily="34" charset="0"/>
              </a:rPr>
              <a:t>, Battle of." </a:t>
            </a:r>
            <a:r>
              <a:rPr lang="en-US" sz="1600" i="1" dirty="0" err="1" smtClean="0">
                <a:latin typeface="Century Gothic" pitchFamily="34" charset="0"/>
              </a:rPr>
              <a:t>Farlex</a:t>
            </a:r>
            <a:r>
              <a:rPr lang="en-US" sz="1600" dirty="0" smtClean="0">
                <a:latin typeface="Century Gothic" pitchFamily="34" charset="0"/>
              </a:rPr>
              <a:t>. 2009. </a:t>
            </a:r>
            <a:r>
              <a:rPr lang="en-US" sz="1600" dirty="0" err="1" smtClean="0">
                <a:latin typeface="Century Gothic" pitchFamily="34" charset="0"/>
              </a:rPr>
              <a:t>Farlex</a:t>
            </a:r>
            <a:r>
              <a:rPr lang="en-US" sz="1600" dirty="0" smtClean="0">
                <a:latin typeface="Century Gothic" pitchFamily="34" charset="0"/>
              </a:rPr>
              <a:t>, Inc., Web. 2 Dec 2009. &lt;http://encyclopedia.farlex.com/Flanders,+Battle+of&gt;. </a:t>
            </a:r>
            <a:endParaRPr lang="en-US" sz="1600" dirty="0" smtClean="0">
              <a:latin typeface="Century Gothic" pitchFamily="34" charset="0"/>
            </a:endParaRPr>
          </a:p>
          <a:p>
            <a:pPr>
              <a:buNone/>
            </a:pPr>
            <a:endParaRPr lang="en-US" sz="1600" dirty="0" smtClean="0">
              <a:latin typeface="Century Gothic" pitchFamily="34" charset="0"/>
            </a:endParaRPr>
          </a:p>
          <a:p>
            <a:pPr>
              <a:buNone/>
            </a:pPr>
            <a:r>
              <a:rPr lang="en-US" sz="1600" dirty="0" smtClean="0">
                <a:latin typeface="Century Gothic" pitchFamily="34" charset="0"/>
              </a:rPr>
              <a:t>J, Richard. "Battle of the Lys." </a:t>
            </a:r>
            <a:r>
              <a:rPr lang="en-US" sz="1600" i="1" dirty="0" smtClean="0">
                <a:latin typeface="Century Gothic" pitchFamily="34" charset="0"/>
              </a:rPr>
              <a:t>History of War</a:t>
            </a:r>
            <a:r>
              <a:rPr lang="en-US" sz="1600" dirty="0" smtClean="0">
                <a:latin typeface="Century Gothic" pitchFamily="34" charset="0"/>
              </a:rPr>
              <a:t>. </a:t>
            </a:r>
            <a:r>
              <a:rPr lang="en-US" sz="1600" dirty="0" err="1" smtClean="0">
                <a:latin typeface="Century Gothic" pitchFamily="34" charset="0"/>
              </a:rPr>
              <a:t>Arpil</a:t>
            </a:r>
            <a:r>
              <a:rPr lang="en-US" sz="1600" dirty="0" smtClean="0">
                <a:latin typeface="Century Gothic" pitchFamily="34" charset="0"/>
              </a:rPr>
              <a:t> 2008. Web. 2 Dec 2009. &lt;http://www.historyofwar.org/articles/battles_lys.html&gt;. </a:t>
            </a:r>
          </a:p>
          <a:p>
            <a:pPr>
              <a:buNone/>
            </a:pPr>
            <a:endParaRPr lang="en-US" sz="1600" dirty="0" smtClean="0">
              <a:latin typeface="Century Gothic" pitchFamily="34" charset="0"/>
            </a:endParaRPr>
          </a:p>
          <a:p>
            <a:pPr>
              <a:buNone/>
            </a:pPr>
            <a:r>
              <a:rPr lang="en-US" sz="1600" dirty="0" smtClean="0">
                <a:latin typeface="Century Gothic" pitchFamily="34" charset="0"/>
              </a:rPr>
              <a:t>Truman</a:t>
            </a:r>
            <a:r>
              <a:rPr lang="en-US" sz="1600" dirty="0" smtClean="0">
                <a:latin typeface="Century Gothic" pitchFamily="34" charset="0"/>
              </a:rPr>
              <a:t>, Chris. "Battle of Ypres." </a:t>
            </a:r>
            <a:r>
              <a:rPr lang="en-US" sz="1600" i="1" dirty="0" smtClean="0">
                <a:latin typeface="Century Gothic" pitchFamily="34" charset="0"/>
              </a:rPr>
              <a:t>History Learning Site</a:t>
            </a:r>
            <a:r>
              <a:rPr lang="en-US" sz="1600" dirty="0" smtClean="0">
                <a:latin typeface="Century Gothic" pitchFamily="34" charset="0"/>
              </a:rPr>
              <a:t>. BA (</a:t>
            </a:r>
            <a:r>
              <a:rPr lang="en-US" sz="1600" dirty="0" err="1" smtClean="0">
                <a:latin typeface="Century Gothic" pitchFamily="34" charset="0"/>
              </a:rPr>
              <a:t>Hons</a:t>
            </a:r>
            <a:r>
              <a:rPr lang="en-US" sz="1600" dirty="0" smtClean="0">
                <a:latin typeface="Century Gothic" pitchFamily="34" charset="0"/>
              </a:rPr>
              <a:t>), Web. 2 Dec 2009. &lt;http://www.historylearningsite.co.uk/battle_ypres.htm&gt;. </a:t>
            </a:r>
            <a:endParaRPr lang="en-US" sz="1600" dirty="0" smtClean="0">
              <a:latin typeface="Century Gothic" pitchFamily="34" charset="0"/>
            </a:endParaRPr>
          </a:p>
          <a:p>
            <a:pPr>
              <a:buNone/>
            </a:pPr>
            <a:endParaRPr lang="en-US" sz="1600" dirty="0" smtClean="0">
              <a:latin typeface="Century Gothic" pitchFamily="34" charset="0"/>
            </a:endParaRPr>
          </a:p>
          <a:p>
            <a:pPr>
              <a:buNone/>
            </a:pPr>
            <a:r>
              <a:rPr lang="de-DE" sz="1600" dirty="0" smtClean="0">
                <a:latin typeface="Century Gothic" pitchFamily="34" charset="0"/>
              </a:rPr>
              <a:t>"</a:t>
            </a:r>
            <a:r>
              <a:rPr lang="de-DE" sz="1600" dirty="0" smtClean="0">
                <a:latin typeface="Century Gothic" pitchFamily="34" charset="0"/>
              </a:rPr>
              <a:t>Passchendaele." </a:t>
            </a:r>
            <a:r>
              <a:rPr lang="de-DE" sz="1600" i="1" dirty="0" smtClean="0">
                <a:latin typeface="Century Gothic" pitchFamily="34" charset="0"/>
              </a:rPr>
              <a:t>wordIQ</a:t>
            </a:r>
            <a:r>
              <a:rPr lang="de-DE" sz="1600" dirty="0" smtClean="0">
                <a:latin typeface="Century Gothic" pitchFamily="34" charset="0"/>
              </a:rPr>
              <a:t>. 2009. Web. 2 Dec 2009. &lt;http://www.wordiq.com/definition/Passchendaele#First_Battle_of_Passchendaele</a:t>
            </a:r>
            <a:r>
              <a:rPr lang="de-DE" sz="1600" dirty="0" smtClean="0">
                <a:latin typeface="Century Gothic" pitchFamily="34" charset="0"/>
              </a:rPr>
              <a:t>&gt;.</a:t>
            </a:r>
            <a:endParaRPr lang="en-US" sz="1600" dirty="0" smtClean="0">
              <a:latin typeface="Century Gothic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275</TotalTime>
  <Words>171</Words>
  <Application>Microsoft Office PowerPoint</Application>
  <PresentationFormat>On-screen Show (4:3)</PresentationFormat>
  <Paragraphs>29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Technic</vt:lpstr>
      <vt:lpstr>Battle of Flanders  by: Lauren  Natale</vt:lpstr>
      <vt:lpstr>The Three Battles</vt:lpstr>
      <vt:lpstr>Battle of Ypres</vt:lpstr>
      <vt:lpstr>Battle of Passchendaele </vt:lpstr>
      <vt:lpstr>Battle of the Lys</vt:lpstr>
      <vt:lpstr>Additional Facts</vt:lpstr>
      <vt:lpstr>Slide 7</vt:lpstr>
      <vt:lpstr>Work Cited </vt:lpstr>
    </vt:vector>
  </TitlesOfParts>
  <Company>Wake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Battle of Flanders</dc:title>
  <dc:creator>WCPSS</dc:creator>
  <cp:lastModifiedBy>Lauren</cp:lastModifiedBy>
  <cp:revision>27</cp:revision>
  <dcterms:created xsi:type="dcterms:W3CDTF">2009-12-01T17:32:07Z</dcterms:created>
  <dcterms:modified xsi:type="dcterms:W3CDTF">2009-12-03T04:39:08Z</dcterms:modified>
</cp:coreProperties>
</file>