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A7674-DEBB-4DAA-A53F-CCE9AA1087E9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FB9DF-3E03-45DF-8F88-F6EDF2383E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FB9DF-3E03-45DF-8F88-F6EDF2383EA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DF2C0C-5D34-4768-BCC6-CCE593724D8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255FFD1-FDBC-4A1C-A07F-BB6557576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Battle </a:t>
            </a:r>
            <a:r>
              <a:rPr lang="en-US" smtClean="0"/>
              <a:t>of Flanders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bY</a:t>
            </a:r>
            <a:r>
              <a:rPr lang="en-US" dirty="0" smtClean="0"/>
              <a:t>: </a:t>
            </a:r>
            <a:r>
              <a:rPr lang="en-US" dirty="0" err="1" smtClean="0"/>
              <a:t>kARiNA</a:t>
            </a:r>
            <a:r>
              <a:rPr lang="en-US" dirty="0" smtClean="0"/>
              <a:t> </a:t>
            </a:r>
            <a:r>
              <a:rPr lang="en-US" dirty="0" err="1" smtClean="0"/>
              <a:t>PAChECO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WhAt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153400" cy="4495800"/>
          </a:xfrm>
        </p:spPr>
        <p:txBody>
          <a:bodyPr/>
          <a:lstStyle/>
          <a:p>
            <a:r>
              <a:rPr lang="en-US" sz="4400" dirty="0" smtClean="0">
                <a:solidFill>
                  <a:schemeClr val="tx2"/>
                </a:solidFill>
              </a:rPr>
              <a:t>i</a:t>
            </a:r>
            <a:r>
              <a:rPr lang="en-US" sz="4400" dirty="0" smtClean="0">
                <a:solidFill>
                  <a:schemeClr val="tx2"/>
                </a:solidFill>
              </a:rPr>
              <a:t>t was the f</a:t>
            </a:r>
            <a:r>
              <a:rPr lang="en-US" sz="4400" dirty="0" smtClean="0">
                <a:solidFill>
                  <a:schemeClr val="tx2"/>
                </a:solidFill>
              </a:rPr>
              <a:t>irst battle of World War I</a:t>
            </a:r>
            <a:endParaRPr lang="en-US" sz="4400" dirty="0" smtClean="0">
              <a:solidFill>
                <a:schemeClr val="tx2"/>
              </a:solidFill>
            </a:endParaRPr>
          </a:p>
          <a:p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4400" dirty="0" smtClean="0">
                <a:solidFill>
                  <a:schemeClr val="tx2"/>
                </a:solidFill>
              </a:rPr>
              <a:t>consisted of 3 battles</a:t>
            </a:r>
            <a:endParaRPr lang="en-US" sz="4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WhO</a:t>
            </a:r>
            <a:r>
              <a:rPr lang="en-US" dirty="0" smtClean="0">
                <a:solidFill>
                  <a:schemeClr val="tx1"/>
                </a:solidFill>
              </a:rPr>
              <a:t> &amp; </a:t>
            </a:r>
            <a:r>
              <a:rPr lang="en-US" dirty="0" err="1" smtClean="0">
                <a:solidFill>
                  <a:schemeClr val="tx1"/>
                </a:solidFill>
              </a:rPr>
              <a:t>WhEN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153400" cy="4495800"/>
          </a:xfrm>
        </p:spPr>
        <p:txBody>
          <a:bodyPr>
            <a:normAutofit fontScale="92500"/>
          </a:bodyPr>
          <a:lstStyle/>
          <a:p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4400" dirty="0" smtClean="0">
                <a:solidFill>
                  <a:schemeClr val="tx2"/>
                </a:solidFill>
              </a:rPr>
              <a:t>British, Belgian, &amp; French armies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1</a:t>
            </a:r>
            <a:r>
              <a:rPr lang="en-US" sz="4400" baseline="30000" dirty="0" smtClean="0">
                <a:solidFill>
                  <a:schemeClr val="tx2"/>
                </a:solidFill>
              </a:rPr>
              <a:t>st</a:t>
            </a:r>
            <a:r>
              <a:rPr lang="en-US" sz="4400" dirty="0" smtClean="0">
                <a:solidFill>
                  <a:schemeClr val="tx2"/>
                </a:solidFill>
              </a:rPr>
              <a:t> battle: Oct 19- Nov 22, 1914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2</a:t>
            </a:r>
            <a:r>
              <a:rPr lang="en-US" sz="4400" baseline="30000" dirty="0" smtClean="0">
                <a:solidFill>
                  <a:schemeClr val="tx2"/>
                </a:solidFill>
              </a:rPr>
              <a:t>nd</a:t>
            </a:r>
            <a:r>
              <a:rPr lang="en-US" sz="4400" dirty="0" smtClean="0">
                <a:solidFill>
                  <a:schemeClr val="tx2"/>
                </a:solidFill>
              </a:rPr>
              <a:t> battle: July 11- Nov 10, 1917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3</a:t>
            </a:r>
            <a:r>
              <a:rPr lang="en-US" sz="4400" baseline="30000" dirty="0" smtClean="0">
                <a:solidFill>
                  <a:schemeClr val="tx2"/>
                </a:solidFill>
              </a:rPr>
              <a:t>rd</a:t>
            </a:r>
            <a:r>
              <a:rPr lang="en-US" sz="4400" dirty="0" smtClean="0">
                <a:solidFill>
                  <a:schemeClr val="tx2"/>
                </a:solidFill>
              </a:rPr>
              <a:t> battle: April 9- 29, 1918</a:t>
            </a:r>
          </a:p>
          <a:p>
            <a:pPr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WhERE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362200"/>
            <a:ext cx="8153400" cy="4495800"/>
          </a:xfrm>
        </p:spPr>
        <p:txBody>
          <a:bodyPr/>
          <a:lstStyle/>
          <a:p>
            <a:r>
              <a:rPr lang="en-US" sz="4400" dirty="0" smtClean="0">
                <a:solidFill>
                  <a:schemeClr val="tx2"/>
                </a:solidFill>
              </a:rPr>
              <a:t>1</a:t>
            </a:r>
            <a:r>
              <a:rPr lang="en-US" sz="4400" baseline="30000" dirty="0" smtClean="0">
                <a:solidFill>
                  <a:schemeClr val="tx2"/>
                </a:solidFill>
              </a:rPr>
              <a:t>st</a:t>
            </a:r>
            <a:r>
              <a:rPr lang="en-US" sz="4400" dirty="0" smtClean="0">
                <a:solidFill>
                  <a:schemeClr val="tx2"/>
                </a:solidFill>
              </a:rPr>
              <a:t>- Town </a:t>
            </a:r>
            <a:r>
              <a:rPr lang="en-US" sz="4400" dirty="0" smtClean="0">
                <a:solidFill>
                  <a:schemeClr val="tx2"/>
                </a:solidFill>
              </a:rPr>
              <a:t>of </a:t>
            </a:r>
            <a:r>
              <a:rPr lang="en-US" sz="4400" dirty="0" smtClean="0">
                <a:solidFill>
                  <a:schemeClr val="tx2"/>
                </a:solidFill>
              </a:rPr>
              <a:t>Ypres, Belgium</a:t>
            </a:r>
            <a:endParaRPr lang="en-US" sz="4400" dirty="0" smtClean="0">
              <a:solidFill>
                <a:schemeClr val="tx2"/>
              </a:solidFill>
            </a:endParaRPr>
          </a:p>
          <a:p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tx2"/>
                </a:solidFill>
              </a:rPr>
              <a:t>2</a:t>
            </a:r>
            <a:r>
              <a:rPr lang="en-US" sz="4400" baseline="30000" dirty="0" smtClean="0">
                <a:solidFill>
                  <a:schemeClr val="tx2"/>
                </a:solidFill>
              </a:rPr>
              <a:t>nd</a:t>
            </a:r>
            <a:r>
              <a:rPr lang="en-US" sz="4400" dirty="0" smtClean="0">
                <a:solidFill>
                  <a:schemeClr val="tx2"/>
                </a:solidFill>
              </a:rPr>
              <a:t>- </a:t>
            </a:r>
            <a:r>
              <a:rPr lang="en-US" sz="4400" dirty="0" err="1" smtClean="0">
                <a:solidFill>
                  <a:schemeClr val="tx2"/>
                </a:solidFill>
              </a:rPr>
              <a:t>Passchendaele</a:t>
            </a:r>
            <a:r>
              <a:rPr lang="en-US" sz="4400" dirty="0" smtClean="0">
                <a:solidFill>
                  <a:schemeClr val="tx2"/>
                </a:solidFill>
              </a:rPr>
              <a:t>, Belgium</a:t>
            </a:r>
          </a:p>
          <a:p>
            <a:r>
              <a:rPr lang="en-US" sz="4400" dirty="0" smtClean="0">
                <a:solidFill>
                  <a:schemeClr val="tx2"/>
                </a:solidFill>
              </a:rPr>
              <a:t>3</a:t>
            </a:r>
            <a:r>
              <a:rPr lang="en-US" sz="4400" baseline="30000" dirty="0" smtClean="0">
                <a:solidFill>
                  <a:schemeClr val="tx2"/>
                </a:solidFill>
              </a:rPr>
              <a:t>rd</a:t>
            </a:r>
            <a:r>
              <a:rPr lang="en-US" sz="4400" dirty="0" smtClean="0">
                <a:solidFill>
                  <a:schemeClr val="tx2"/>
                </a:solidFill>
              </a:rPr>
              <a:t>- Town of Ypres, Belgium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dESCRiPtiON</a:t>
            </a:r>
            <a:r>
              <a:rPr lang="en-US" dirty="0" smtClean="0">
                <a:solidFill>
                  <a:schemeClr val="tx1"/>
                </a:solidFill>
              </a:rPr>
              <a:t> &amp; </a:t>
            </a:r>
            <a:r>
              <a:rPr lang="en-US" dirty="0" err="1" smtClean="0">
                <a:solidFill>
                  <a:schemeClr val="tx1"/>
                </a:solidFill>
              </a:rPr>
              <a:t>WhY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33600"/>
            <a:ext cx="8153400" cy="44958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tx2"/>
                </a:solidFill>
              </a:rPr>
              <a:t>1</a:t>
            </a:r>
            <a:r>
              <a:rPr lang="en-US" sz="3800" baseline="30000" dirty="0" smtClean="0">
                <a:solidFill>
                  <a:schemeClr val="tx2"/>
                </a:solidFill>
              </a:rPr>
              <a:t>st</a:t>
            </a:r>
            <a:r>
              <a:rPr lang="en-US" sz="3800" dirty="0" smtClean="0">
                <a:solidFill>
                  <a:schemeClr val="tx2"/>
                </a:solidFill>
              </a:rPr>
              <a:t>- control English Channel ports/ conquer city</a:t>
            </a:r>
          </a:p>
          <a:p>
            <a:r>
              <a:rPr lang="en-US" sz="3800" dirty="0" smtClean="0">
                <a:solidFill>
                  <a:schemeClr val="tx2"/>
                </a:solidFill>
              </a:rPr>
              <a:t>2</a:t>
            </a:r>
            <a:r>
              <a:rPr lang="en-US" sz="3800" baseline="30000" dirty="0" smtClean="0">
                <a:solidFill>
                  <a:schemeClr val="tx2"/>
                </a:solidFill>
              </a:rPr>
              <a:t>nd</a:t>
            </a:r>
            <a:r>
              <a:rPr lang="en-US" sz="3800" dirty="0" smtClean="0">
                <a:solidFill>
                  <a:schemeClr val="tx2"/>
                </a:solidFill>
              </a:rPr>
              <a:t>- control </a:t>
            </a:r>
            <a:r>
              <a:rPr lang="en-US" sz="3800" dirty="0" err="1" smtClean="0">
                <a:solidFill>
                  <a:schemeClr val="tx2"/>
                </a:solidFill>
              </a:rPr>
              <a:t>Passchendaele</a:t>
            </a:r>
            <a:r>
              <a:rPr lang="en-US" sz="3800" dirty="0" smtClean="0">
                <a:solidFill>
                  <a:schemeClr val="tx2"/>
                </a:solidFill>
              </a:rPr>
              <a:t> village</a:t>
            </a:r>
          </a:p>
          <a:p>
            <a:r>
              <a:rPr lang="en-US" sz="3800" dirty="0" smtClean="0">
                <a:solidFill>
                  <a:schemeClr val="tx2"/>
                </a:solidFill>
              </a:rPr>
              <a:t>3</a:t>
            </a:r>
            <a:r>
              <a:rPr lang="en-US" sz="3800" baseline="30000" dirty="0" smtClean="0">
                <a:solidFill>
                  <a:schemeClr val="tx2"/>
                </a:solidFill>
              </a:rPr>
              <a:t>rd</a:t>
            </a:r>
            <a:r>
              <a:rPr lang="en-US" sz="3800" dirty="0" smtClean="0">
                <a:solidFill>
                  <a:schemeClr val="tx2"/>
                </a:solidFill>
              </a:rPr>
              <a:t>- capture Ypres and force Brits out</a:t>
            </a:r>
            <a:endParaRPr lang="en-US" sz="3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RESUltS</a:t>
            </a:r>
            <a:r>
              <a:rPr lang="en-US" dirty="0" smtClean="0">
                <a:solidFill>
                  <a:schemeClr val="tx1"/>
                </a:solidFill>
              </a:rPr>
              <a:t> &amp; </a:t>
            </a:r>
            <a:r>
              <a:rPr lang="en-US" dirty="0" err="1" smtClean="0">
                <a:solidFill>
                  <a:schemeClr val="tx1"/>
                </a:solidFill>
              </a:rPr>
              <a:t>CASUAltiES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514600"/>
            <a:ext cx="8153400" cy="4495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1</a:t>
            </a:r>
            <a:r>
              <a:rPr lang="en-US" sz="4000" baseline="30000" dirty="0" smtClean="0">
                <a:solidFill>
                  <a:schemeClr val="tx2"/>
                </a:solidFill>
              </a:rPr>
              <a:t>st</a:t>
            </a:r>
            <a:r>
              <a:rPr lang="en-US" sz="4000" dirty="0" smtClean="0">
                <a:solidFill>
                  <a:schemeClr val="tx2"/>
                </a:solidFill>
              </a:rPr>
              <a:t>- Canadians: 6035 casualties in 48 hours.</a:t>
            </a:r>
          </a:p>
          <a:p>
            <a:r>
              <a:rPr lang="en-US" sz="4000" dirty="0" smtClean="0">
                <a:solidFill>
                  <a:schemeClr val="tx2"/>
                </a:solidFill>
              </a:rPr>
              <a:t>2</a:t>
            </a:r>
            <a:r>
              <a:rPr lang="en-US" sz="4000" baseline="30000" dirty="0" smtClean="0">
                <a:solidFill>
                  <a:schemeClr val="tx2"/>
                </a:solidFill>
              </a:rPr>
              <a:t>nd</a:t>
            </a:r>
            <a:r>
              <a:rPr lang="en-US" sz="4000" dirty="0" smtClean="0">
                <a:solidFill>
                  <a:schemeClr val="tx2"/>
                </a:solidFill>
              </a:rPr>
              <a:t>- Germans: 348,300</a:t>
            </a:r>
          </a:p>
          <a:p>
            <a:pPr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               others: 508,800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WORk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CitEd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153400" cy="4495800"/>
          </a:xfrm>
        </p:spPr>
        <p:txBody>
          <a:bodyPr>
            <a:normAutofit fontScale="92500"/>
          </a:bodyPr>
          <a:lstStyle/>
          <a:p>
            <a:r>
              <a:rPr lang="en-US" sz="3000" dirty="0" smtClean="0">
                <a:solidFill>
                  <a:schemeClr val="tx2"/>
                </a:solidFill>
              </a:rPr>
              <a:t>Munroe, Susan. "Battle of Ypres 1915." </a:t>
            </a:r>
            <a:r>
              <a:rPr lang="en-US" sz="3000" i="1" dirty="0" err="1" smtClean="0">
                <a:solidFill>
                  <a:schemeClr val="tx2"/>
                </a:solidFill>
              </a:rPr>
              <a:t>canada</a:t>
            </a:r>
            <a:r>
              <a:rPr lang="en-US" sz="3000" i="1" dirty="0" smtClean="0">
                <a:solidFill>
                  <a:schemeClr val="tx2"/>
                </a:solidFill>
              </a:rPr>
              <a:t> online</a:t>
            </a:r>
            <a:r>
              <a:rPr lang="en-US" sz="3000" dirty="0" smtClean="0">
                <a:solidFill>
                  <a:schemeClr val="tx2"/>
                </a:solidFill>
              </a:rPr>
              <a:t>. The New York Times Co., Web. 2 Dec 2009. &lt;http://canadaonline.about.com/od/ww1battles/p/ypres.htm </a:t>
            </a:r>
            <a:r>
              <a:rPr lang="en-US" sz="3000" dirty="0" smtClean="0">
                <a:solidFill>
                  <a:schemeClr val="tx2"/>
                </a:solidFill>
              </a:rPr>
              <a:t>&gt;.</a:t>
            </a:r>
          </a:p>
          <a:p>
            <a:r>
              <a:rPr lang="en-US" sz="3000" dirty="0" err="1" smtClean="0">
                <a:solidFill>
                  <a:schemeClr val="tx2"/>
                </a:solidFill>
              </a:rPr>
              <a:t>Schoenherr</a:t>
            </a:r>
            <a:r>
              <a:rPr lang="en-US" sz="3000" dirty="0" smtClean="0">
                <a:solidFill>
                  <a:schemeClr val="tx2"/>
                </a:solidFill>
              </a:rPr>
              <a:t>, Steven. "Battle in Flanders." </a:t>
            </a:r>
            <a:r>
              <a:rPr lang="en-US" sz="3000" i="1" dirty="0" smtClean="0">
                <a:solidFill>
                  <a:schemeClr val="tx2"/>
                </a:solidFill>
              </a:rPr>
              <a:t>history </a:t>
            </a:r>
            <a:r>
              <a:rPr lang="en-US" sz="3000" dirty="0" smtClean="0">
                <a:solidFill>
                  <a:schemeClr val="tx2"/>
                </a:solidFill>
              </a:rPr>
              <a:t>. 01/09/06. Web. 2 Dec 2009. &lt;http://history.sandiego.edu/GEN/ww1/1914h.html&gt;.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05000" y="228600"/>
            <a:ext cx="33528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On a mid September morning,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as sunshine rose to greet the day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lives were soon to change forever,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In the most God-awful way.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Evildoers came from the East,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and the men chose to fly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carried out a mission so twisted,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that they were honored to die.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Great jets came from the sky,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on this most ill fated day-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As our stunned nation watched,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And we started to pray.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It was a scene of pure chaos,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seeing the Twin Towers fall-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Holding our breath, we thought,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Dear God, help us all!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From the worst comes the best,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Is what they so often say.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 saw everyday people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Become hero's that day.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People were lined up for miles,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to try and do what they could-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 drew strength from each other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As a great nation should.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181600" y="-215443"/>
            <a:ext cx="36576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000000"/>
              </a:solidFill>
              <a:latin typeface="Verdana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Our leader then spoke to us,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clearly holding back tears.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As he tried both to comfort,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and diminish our fears.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 were united in mourning,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Our nerves were all frayed.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And yet strangers held hands,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 lit candles and prayed.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They were our sisters and brothers,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all those who perished and died.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 felt the pain of their families,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And as a nation, we cried.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To terrorists worldwide,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We're just a country you hate.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When you chose to attack us,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that alone sealed your fate.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The cowards who planned this,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thought that this nation would fall.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But we are stronger than ever,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And our flag will stand tall.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We will fight for the freedom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That defines our great land.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God Bless America,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Arial" pitchFamily="34" charset="0"/>
              </a:rPr>
              <a:t>For United we Stand.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-2760409" y="2989010"/>
            <a:ext cx="6596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United we Stand</a:t>
            </a:r>
            <a:endParaRPr lang="en-US" sz="5400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-1434184" y="2958185"/>
            <a:ext cx="54681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By: Anonymous</a:t>
            </a: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76</TotalTime>
  <Words>157</Words>
  <Application>Microsoft Office PowerPoint</Application>
  <PresentationFormat>On-screen Show (4:3)</PresentationFormat>
  <Paragraphs>41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Battle of Flanders</vt:lpstr>
      <vt:lpstr>WhAt</vt:lpstr>
      <vt:lpstr>WhO &amp; WhEN</vt:lpstr>
      <vt:lpstr>WhERE</vt:lpstr>
      <vt:lpstr>dESCRiPtiON &amp; WhY</vt:lpstr>
      <vt:lpstr>RESUltS &amp; CASUAltiES </vt:lpstr>
      <vt:lpstr>WORk CitEd</vt:lpstr>
      <vt:lpstr>Slide 8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Flounders</dc:title>
  <dc:creator>WCPSS</dc:creator>
  <cp:lastModifiedBy>K4R!N4</cp:lastModifiedBy>
  <cp:revision>18</cp:revision>
  <dcterms:created xsi:type="dcterms:W3CDTF">2009-12-01T17:48:52Z</dcterms:created>
  <dcterms:modified xsi:type="dcterms:W3CDTF">2009-12-02T22:51:28Z</dcterms:modified>
</cp:coreProperties>
</file>