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7AAE0-A1BF-4F9F-B8DF-9356506A69CD}" type="datetimeFigureOut">
              <a:rPr lang="en-US"/>
              <a:pPr>
                <a:defRPr/>
              </a:pPr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491C2-419D-4819-B8B0-500AD9BA8F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12757-9BD5-4BF6-8DF0-107B6F2B7FB2}" type="datetimeFigureOut">
              <a:rPr lang="en-US"/>
              <a:pPr>
                <a:defRPr/>
              </a:pPr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24FA1-A49F-4E48-9486-ACB19239A6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D050B-1FC1-46A1-BDC9-246D97ED8918}" type="datetimeFigureOut">
              <a:rPr lang="en-US"/>
              <a:pPr>
                <a:defRPr/>
              </a:pPr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4D21C-7DC9-4DFD-9E77-F27A5F328F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3A944-1DC8-4EA7-8295-4273E2A4FC27}" type="datetimeFigureOut">
              <a:rPr lang="en-US"/>
              <a:pPr>
                <a:defRPr/>
              </a:pPr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75306-09F0-4974-9F79-B1A373A872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3BE05-64B4-4DC6-9742-1456BE964EBB}" type="datetimeFigureOut">
              <a:rPr lang="en-US"/>
              <a:pPr>
                <a:defRPr/>
              </a:pPr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2DEB2-E83C-4F78-B8D8-DBBA13A1E0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57FAB-96E4-4564-AD55-044B369E3258}" type="datetimeFigureOut">
              <a:rPr lang="en-US"/>
              <a:pPr>
                <a:defRPr/>
              </a:pPr>
              <a:t>12/2/2009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B8A6D-F102-4957-8B38-E284F57CF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BAEAE-73C0-4654-9648-19CE6CEDA677}" type="datetimeFigureOut">
              <a:rPr lang="en-US"/>
              <a:pPr>
                <a:defRPr/>
              </a:pPr>
              <a:t>12/2/2009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1C2C2-3B9D-4B3E-9139-05023F52C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AED37-D99B-4844-ACB3-6FE0AA22D8B2}" type="datetimeFigureOut">
              <a:rPr lang="en-US"/>
              <a:pPr>
                <a:defRPr/>
              </a:pPr>
              <a:t>12/2/2009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D8A9C-1503-4EAD-B258-DB7B42A068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17CFD-ED5F-4706-AADC-702B9FBDF7F1}" type="datetimeFigureOut">
              <a:rPr lang="en-US"/>
              <a:pPr>
                <a:defRPr/>
              </a:pPr>
              <a:t>12/2/2009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A70AF-F66D-431E-A484-125964C120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2776B-9D1C-4C60-B091-D5A9B905C923}" type="datetimeFigureOut">
              <a:rPr lang="en-US"/>
              <a:pPr>
                <a:defRPr/>
              </a:pPr>
              <a:t>12/2/2009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B2A05-66D0-4A86-94A9-B22002BD0D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39F60-660A-4C1F-BA82-7B4A51CDEDEA}" type="datetimeFigureOut">
              <a:rPr lang="en-US"/>
              <a:pPr>
                <a:defRPr/>
              </a:pPr>
              <a:t>12/2/2009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A4E75-F946-4FF9-8AB2-E4E1923330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B3D460-E8D4-46DD-90C6-CE8AFDCF6863}" type="datetimeFigureOut">
              <a:rPr lang="en-US"/>
              <a:pPr>
                <a:defRPr/>
              </a:pPr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92FA8EF-DB36-4C14-B06E-D83E8F25F2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com/imgres?imgurl=http://www.quikmaneuvers.com/sitebuilder/images/German_Infantry_Cavalry_Platoon-371x500.jpg&amp;imgrefurl=http://www.quikmaneuvers.com/modern_horse_cavalry_ebooks.html&amp;usg=__BO-T_4t1wHEt1Jh_cqqmRPIaCok=&amp;h=500&amp;w=371&amp;sz=29&amp;hl=en&amp;start=70&amp;um=1&amp;tbnid=0wZTjTCiAhazPM:&amp;tbnh=130&amp;tbnw=96&amp;prev=/images?q=cavalry+warfare&amp;gbv=2&amp;ndsp=21&amp;hl=en&amp;sa=N&amp;start=63&amp;um=1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n.wikipedia.org/wiki/File:Assyriancavalry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en.wikipedia.org/wiki/File:Baden_Dragoons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wikipedia.org/wiki/File:Italian_cavalry_drill.jpg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en.wikipedia.org/wiki/File:Polish_winged_hussar_by_TBenda_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uniorb.com/RCHECK/2wars_files/usarmy.jpg&amp;imgrefurl=http://uniorb.com/RCHECK/2wars.htm&amp;usg=__UjLLBm6Zulh64WM60zba7URCM88=&amp;h=459&amp;w=422&amp;sz=22&amp;hl=en&amp;start=11&amp;um=1&amp;itbs=1&amp;tbnid=nuQBJ9jIpAXiDM:&amp;tbnh=128&amp;tbnw=118&amp;prev=/images%3Fq%3Dfor%2Bwar%26hl%3Den%26rlz%3D1R2GGIT_en%26um%3D1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1470025"/>
          </a:xfrm>
        </p:spPr>
        <p:txBody>
          <a:bodyPr/>
          <a:lstStyle/>
          <a:p>
            <a:r>
              <a:rPr lang="en-US" sz="8800" smtClean="0"/>
              <a:t>Cavalry Warfare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33800" y="5791200"/>
            <a:ext cx="5029200" cy="10668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By: Lauren </a:t>
            </a:r>
            <a:r>
              <a:rPr lang="en-US" dirty="0" err="1" smtClean="0"/>
              <a:t>Steagall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Period</a:t>
            </a:r>
            <a:endParaRPr lang="en-US" dirty="0"/>
          </a:p>
        </p:txBody>
      </p:sp>
      <p:pic>
        <p:nvPicPr>
          <p:cNvPr id="13315" name="Picture 6" descr="http://t3.gstatic.com/images?q=tbn:0wZTjTCiAhazPM:http://www.quikmaneuvers.com/sitebuilder/images/German_Infantry_Cavalry_Platoon-371x500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09800"/>
            <a:ext cx="3048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2" descr="http://www.sonofthesouth.net/leefoundation/civil-war/1862/november/jeb-stuart-cavalry-raid-15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1828800"/>
            <a:ext cx="5349875" cy="387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0" descr="http://www.uh.edu/engines/warsad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6"/>
          <p:cNvSpPr txBox="1">
            <a:spLocks noChangeArrowheads="1"/>
          </p:cNvSpPr>
          <p:nvPr/>
        </p:nvSpPr>
        <p:spPr bwMode="auto">
          <a:xfrm>
            <a:off x="2438400" y="228600"/>
            <a:ext cx="4419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solidFill>
                  <a:srgbClr val="92D050"/>
                </a:solidFill>
                <a:latin typeface="Calibri" pitchFamily="34" charset="0"/>
              </a:rPr>
              <a:t>Cavalry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cavalry-charge-remington-sm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124200"/>
          </a:xfrm>
          <a:prstGeom prst="rect">
            <a:avLst/>
          </a:prstGeom>
          <a:noFill/>
        </p:spPr>
      </p:pic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6172200" y="39624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Cavalry Cont.</a:t>
            </a:r>
          </a:p>
        </p:txBody>
      </p:sp>
      <p:pic>
        <p:nvPicPr>
          <p:cNvPr id="15379" name="Picture 19" descr="ibfig4_t34_medium_tanks_redarmy_manchur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24200"/>
            <a:ext cx="480060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upload.wikimedia.org/wikipedia/en/thumb/e/e9/Assyriancavalry.JPG/180px-Assyriancavalry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81000"/>
            <a:ext cx="6057900" cy="383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2514600" y="4953000"/>
            <a:ext cx="48768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latin typeface="Calibri" pitchFamily="34" charset="0"/>
              </a:rPr>
              <a:t>The Origins of Cavalry</a:t>
            </a:r>
          </a:p>
          <a:p>
            <a:endParaRPr lang="en-US" sz="1800">
              <a:latin typeface="Calibri" pitchFamily="34" charset="0"/>
            </a:endParaRP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7162800" y="1219200"/>
            <a:ext cx="1524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latin typeface="Calibri" pitchFamily="34" charset="0"/>
              </a:rPr>
              <a:t>This picture shows Assyrian cavalry from 865-860 BC.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2743200" y="381000"/>
            <a:ext cx="29352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The Demise of Cavalry</a:t>
            </a:r>
          </a:p>
          <a:p>
            <a:endParaRPr lang="en-US" sz="2400">
              <a:latin typeface="Calibri" pitchFamily="34" charset="0"/>
            </a:endParaRPr>
          </a:p>
        </p:txBody>
      </p:sp>
      <p:pic>
        <p:nvPicPr>
          <p:cNvPr id="17410" name="Picture 2" descr="http://upload.wikimedia.org/wikipedia/en/thumb/c/cb/Baden_Dragoons.jpg/180px-Baden_Dragoon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457200"/>
            <a:ext cx="3124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 descr="http://upload.wikimedia.org/wikipedia/commons/thumb/3/3f/Polish_winged_hussar_by_TBenda_.jpg/180px-Polish_winged_hussar_by_TBenda_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4648200"/>
            <a:ext cx="223678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180px-Italian_cavalry_drill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1143000"/>
            <a:ext cx="54864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http://www.globalsecurity.org/military/library/policy/army/fm/17-95/img0000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1066800"/>
            <a:ext cx="4752975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7391400" y="2209800"/>
            <a:ext cx="609600" cy="5334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/>
              <a:t>Cavalry</a:t>
            </a:r>
            <a:endParaRPr lang="en-US" sz="900" dirty="0"/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838200" y="685800"/>
            <a:ext cx="23622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>
                <a:latin typeface="Calibri" pitchFamily="34" charset="0"/>
              </a:rPr>
              <a:t>Cavalry Tactics</a:t>
            </a:r>
          </a:p>
        </p:txBody>
      </p:sp>
      <p:pic>
        <p:nvPicPr>
          <p:cNvPr id="18436" name="Picture 2" descr="http://www.globalsecurity.org/military/library/policy/army/fm/17-95/img0000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971800"/>
            <a:ext cx="29718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09600" y="3657600"/>
            <a:ext cx="381000" cy="1524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00" dirty="0">
                <a:solidFill>
                  <a:schemeClr val="tx1"/>
                </a:solidFill>
              </a:rPr>
              <a:t>Cavalry</a:t>
            </a:r>
            <a:endParaRPr lang="en-US" sz="5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ChangeArrowheads="1"/>
          </p:cNvSpPr>
          <p:nvPr/>
        </p:nvSpPr>
        <p:spPr bwMode="auto">
          <a:xfrm>
            <a:off x="2895600" y="19050"/>
            <a:ext cx="31242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b="1">
                <a:latin typeface="Verdana" pitchFamily="34" charset="0"/>
                <a:cs typeface="Times New Roman" pitchFamily="18" charset="0"/>
              </a:rPr>
              <a:t>The Tyrants</a:t>
            </a:r>
            <a:endParaRPr lang="en-US"/>
          </a:p>
          <a:p>
            <a:pPr algn="ctr" eaLnBrk="0" hangingPunct="0"/>
            <a:r>
              <a:rPr lang="en-US">
                <a:latin typeface="Verdana" pitchFamily="34" charset="0"/>
                <a:cs typeface="Times New Roman" pitchFamily="18" charset="0"/>
              </a:rPr>
              <a:t>The tyrants are on the loose again;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They hate all but their own.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They give their lives to kill us,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To scatter our blood and bone.</a:t>
            </a:r>
            <a:endParaRPr lang="en-US"/>
          </a:p>
          <a:p>
            <a:pPr algn="ctr" eaLnBrk="0" hangingPunct="0"/>
            <a:r>
              <a:rPr lang="en-US">
                <a:latin typeface="Verdana" pitchFamily="34" charset="0"/>
                <a:cs typeface="Times New Roman" pitchFamily="18" charset="0"/>
              </a:rPr>
              <a:t>They care not whom they murder,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Whether woman, man or child;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Their minds are full of fury;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Their sickness has gone wild.</a:t>
            </a:r>
            <a:endParaRPr lang="en-US"/>
          </a:p>
          <a:p>
            <a:pPr algn="ctr" eaLnBrk="0" hangingPunct="0"/>
            <a:r>
              <a:rPr lang="en-US">
                <a:latin typeface="Verdana" pitchFamily="34" charset="0"/>
                <a:cs typeface="Times New Roman" pitchFamily="18" charset="0"/>
              </a:rPr>
              <a:t>To rule the world with violence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Is their one and only goal;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Terror is their method;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They want complete control.</a:t>
            </a:r>
            <a:endParaRPr lang="en-US"/>
          </a:p>
          <a:p>
            <a:pPr algn="ctr" eaLnBrk="0" hangingPunct="0"/>
            <a:r>
              <a:rPr lang="en-US">
                <a:latin typeface="Verdana" pitchFamily="34" charset="0"/>
                <a:cs typeface="Times New Roman" pitchFamily="18" charset="0"/>
              </a:rPr>
              <a:t>We</a:t>
            </a:r>
            <a:r>
              <a:rPr lang="en-US">
                <a:latin typeface="Calibri" pitchFamily="34" charset="0"/>
                <a:cs typeface="Times New Roman" pitchFamily="18" charset="0"/>
              </a:rPr>
              <a:t>’</a:t>
            </a:r>
            <a:r>
              <a:rPr lang="en-US">
                <a:latin typeface="Verdana" pitchFamily="34" charset="0"/>
                <a:cs typeface="Times New Roman" pitchFamily="18" charset="0"/>
              </a:rPr>
              <a:t>ve seen it all before,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And we could not let it be;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We gave our lives for freedom,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For the world, and for you and me.</a:t>
            </a:r>
            <a:endParaRPr lang="en-US"/>
          </a:p>
          <a:p>
            <a:pPr algn="ctr" eaLnBrk="0" hangingPunct="0"/>
            <a:r>
              <a:rPr lang="en-US">
                <a:latin typeface="Verdana" pitchFamily="34" charset="0"/>
                <a:cs typeface="Times New Roman" pitchFamily="18" charset="0"/>
              </a:rPr>
              <a:t>We fight all forms of oppression,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Helping victims far and near,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To keep the world from chaos,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To protect what we hold dear.</a:t>
            </a:r>
            <a:endParaRPr lang="en-US"/>
          </a:p>
          <a:p>
            <a:pPr algn="ctr" eaLnBrk="0" hangingPunct="0"/>
            <a:r>
              <a:rPr lang="en-US">
                <a:latin typeface="Verdana" pitchFamily="34" charset="0"/>
                <a:cs typeface="Times New Roman" pitchFamily="18" charset="0"/>
              </a:rPr>
              <a:t>America</a:t>
            </a:r>
            <a:r>
              <a:rPr lang="en-US">
                <a:latin typeface="Calibri" pitchFamily="34" charset="0"/>
                <a:cs typeface="Times New Roman" pitchFamily="18" charset="0"/>
              </a:rPr>
              <a:t>’</a:t>
            </a:r>
            <a:r>
              <a:rPr lang="en-US">
                <a:latin typeface="Verdana" pitchFamily="34" charset="0"/>
                <a:cs typeface="Times New Roman" pitchFamily="18" charset="0"/>
              </a:rPr>
              <a:t>s the only country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That gives with its whole heart,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And asks so very little;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We always do our part.</a:t>
            </a:r>
            <a:endParaRPr lang="en-US"/>
          </a:p>
          <a:p>
            <a:pPr algn="ctr" eaLnBrk="0" hangingPunct="0"/>
            <a:r>
              <a:rPr lang="en-US">
                <a:latin typeface="Verdana" pitchFamily="34" charset="0"/>
                <a:cs typeface="Times New Roman" pitchFamily="18" charset="0"/>
              </a:rPr>
              <a:t>So let</a:t>
            </a:r>
            <a:r>
              <a:rPr lang="en-US">
                <a:latin typeface="Calibri" pitchFamily="34" charset="0"/>
                <a:cs typeface="Times New Roman" pitchFamily="18" charset="0"/>
              </a:rPr>
              <a:t>’</a:t>
            </a:r>
            <a:r>
              <a:rPr lang="en-US">
                <a:latin typeface="Verdana" pitchFamily="34" charset="0"/>
                <a:cs typeface="Times New Roman" pitchFamily="18" charset="0"/>
              </a:rPr>
              <a:t>s unite again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To subdue our newest foe,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Whatever we must do,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Wherever we must go.</a:t>
            </a:r>
            <a:endParaRPr lang="en-US"/>
          </a:p>
          <a:p>
            <a:pPr algn="ctr" eaLnBrk="0" hangingPunct="0"/>
            <a:r>
              <a:rPr lang="en-US">
                <a:latin typeface="Verdana" pitchFamily="34" charset="0"/>
                <a:cs typeface="Times New Roman" pitchFamily="18" charset="0"/>
              </a:rPr>
              <a:t>Let</a:t>
            </a:r>
            <a:r>
              <a:rPr lang="en-US">
                <a:latin typeface="Calibri" pitchFamily="34" charset="0"/>
                <a:cs typeface="Times New Roman" pitchFamily="18" charset="0"/>
              </a:rPr>
              <a:t>’</a:t>
            </a:r>
            <a:r>
              <a:rPr lang="en-US">
                <a:latin typeface="Verdana" pitchFamily="34" charset="0"/>
                <a:cs typeface="Times New Roman" pitchFamily="18" charset="0"/>
              </a:rPr>
              <a:t>s show the world once more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That America is blessed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With people who are heroes,</a:t>
            </a:r>
            <a:br>
              <a:rPr lang="en-US">
                <a:latin typeface="Verdana" pitchFamily="34" charset="0"/>
                <a:cs typeface="Times New Roman" pitchFamily="18" charset="0"/>
              </a:rPr>
            </a:br>
            <a:r>
              <a:rPr lang="en-US">
                <a:latin typeface="Verdana" pitchFamily="34" charset="0"/>
                <a:cs typeface="Times New Roman" pitchFamily="18" charset="0"/>
              </a:rPr>
              <a:t>Who meet each and every test.</a:t>
            </a:r>
            <a:endParaRPr lang="en-US"/>
          </a:p>
          <a:p>
            <a:pPr algn="ctr" eaLnBrk="0" hangingPunct="0"/>
            <a:r>
              <a:rPr lang="en-US" i="1">
                <a:latin typeface="Verdana" pitchFamily="34" charset="0"/>
                <a:cs typeface="Times New Roman" pitchFamily="18" charset="0"/>
              </a:rPr>
              <a:t>By Joanna Fuchs</a:t>
            </a:r>
            <a:endParaRPr lang="en-US"/>
          </a:p>
        </p:txBody>
      </p:sp>
      <p:pic>
        <p:nvPicPr>
          <p:cNvPr id="19461" name="Picture 5" descr="IwoJima_fla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990600"/>
            <a:ext cx="2909888" cy="4848225"/>
          </a:xfrm>
          <a:prstGeom prst="rect">
            <a:avLst/>
          </a:prstGeom>
          <a:noFill/>
        </p:spPr>
      </p:pic>
      <p:pic>
        <p:nvPicPr>
          <p:cNvPr id="19463" name="Picture 7" descr="usarmy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990600"/>
            <a:ext cx="2617788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Works Cited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xfrm>
            <a:off x="381000" y="1524000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1800" smtClean="0">
                <a:latin typeface="Times New Roman" pitchFamily="18" charset="0"/>
              </a:rPr>
              <a:t>"Cavalry History." </a:t>
            </a:r>
            <a:r>
              <a:rPr lang="en-US" sz="1800" i="1" smtClean="0">
                <a:latin typeface="Times New Roman" pitchFamily="18" charset="0"/>
              </a:rPr>
              <a:t>Cavhooah</a:t>
            </a:r>
            <a:r>
              <a:rPr lang="en-US" sz="1800" smtClean="0">
                <a:latin typeface="Times New Roman" pitchFamily="18" charset="0"/>
              </a:rPr>
              <a:t>. Web. 2 Dec 2009 	&lt;http://www.cavhooah.com/history.htm&gt;. 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81000" y="2667000"/>
            <a:ext cx="80184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>
                <a:latin typeface="Times New Roman" pitchFamily="18" charset="0"/>
              </a:rPr>
              <a:t>Dimarco, Louis. "Cavalry History." </a:t>
            </a:r>
            <a:r>
              <a:rPr lang="en-US" sz="1800" i="1">
                <a:latin typeface="Times New Roman" pitchFamily="18" charset="0"/>
              </a:rPr>
              <a:t>louisdimarco.com</a:t>
            </a:r>
            <a:r>
              <a:rPr lang="en-US" sz="1800">
                <a:latin typeface="Times New Roman" pitchFamily="18" charset="0"/>
              </a:rPr>
              <a:t>. 1994. Web. 2 Dec 2009.         	&lt;http://www.louisdimarco.com/CavalryHist.htm&gt;. 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457200" y="3717925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>
                <a:latin typeface="Times New Roman" pitchFamily="18" charset="0"/>
              </a:rPr>
              <a:t>Marlin, Robert W. "US Cavalry." </a:t>
            </a:r>
            <a:r>
              <a:rPr lang="en-US" sz="1800" i="1">
                <a:latin typeface="Times New Roman" pitchFamily="18" charset="0"/>
              </a:rPr>
              <a:t>Cavalry History</a:t>
            </a:r>
            <a:r>
              <a:rPr lang="en-US" sz="1800">
                <a:latin typeface="Times New Roman" pitchFamily="18" charset="0"/>
              </a:rPr>
              <a:t>. Web. 2 Dec 2009. 	&lt;http://www.history-magazine.com/cavalry.html&gt;.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246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Arial</vt:lpstr>
      <vt:lpstr>Verdana</vt:lpstr>
      <vt:lpstr>Times New Roman</vt:lpstr>
      <vt:lpstr>Office Theme</vt:lpstr>
      <vt:lpstr>Cavalry Warfare</vt:lpstr>
      <vt:lpstr>Slide 2</vt:lpstr>
      <vt:lpstr>Slide 3</vt:lpstr>
      <vt:lpstr>Slide 4</vt:lpstr>
      <vt:lpstr>Slide 5</vt:lpstr>
      <vt:lpstr>Slide 6</vt:lpstr>
      <vt:lpstr>Slide 7</vt:lpstr>
      <vt:lpstr>Works Cited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Calvary Warfare</dc:title>
  <dc:creator>WCPSS</dc:creator>
  <cp:lastModifiedBy>Mike Steagall</cp:lastModifiedBy>
  <cp:revision>7</cp:revision>
  <dcterms:created xsi:type="dcterms:W3CDTF">2009-12-01T17:28:23Z</dcterms:created>
  <dcterms:modified xsi:type="dcterms:W3CDTF">2009-12-03T02:15:04Z</dcterms:modified>
</cp:coreProperties>
</file>