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11A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6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47937-2472-456E-9C45-018B82EEE1A5}" type="datetimeFigureOut">
              <a:rPr lang="en-US" smtClean="0"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6EE72-B2CF-40CA-93EE-A9FC41E55D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762000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Flamethrowers of WWI</a:t>
            </a:r>
            <a:endParaRPr lang="en-US" sz="5400" dirty="0"/>
          </a:p>
        </p:txBody>
      </p:sp>
      <p:pic>
        <p:nvPicPr>
          <p:cNvPr id="13314" name="Picture 2" descr="http://www.greatdreams.com/war/sherman_flamethr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133600"/>
            <a:ext cx="4648200" cy="284702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0" y="5715000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Tyler Jones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Flamethrower History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28956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2400" dirty="0" smtClean="0"/>
              <a:t>Invented in 1901 by a German engineer.</a:t>
            </a:r>
          </a:p>
          <a:p>
            <a:pPr marL="228600" indent="-228600"/>
            <a:endParaRPr lang="en-US" sz="2400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sz="2400" dirty="0" smtClean="0"/>
              <a:t>First used in the war in 1915. </a:t>
            </a:r>
            <a:endParaRPr lang="en-US" sz="2400" dirty="0"/>
          </a:p>
        </p:txBody>
      </p:sp>
      <p:pic>
        <p:nvPicPr>
          <p:cNvPr id="20482" name="Picture 2" descr="http://4.bp.blogspot.com/_2eJdpLuQrTg/Rzj_OIYJRnI/AAAAAAAAACs/TQTbzovIeRQ/s320/Flamethrower+of+W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4419600" cy="29970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Flamethrower 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3352800"/>
            <a:ext cx="5105400" cy="1066800"/>
          </a:xfrm>
        </p:spPr>
        <p:txBody>
          <a:bodyPr>
            <a:noAutofit/>
          </a:bodyPr>
          <a:lstStyle/>
          <a:p>
            <a:pPr marL="228600" indent="-228600"/>
            <a:r>
              <a:rPr lang="en-US" sz="2400" dirty="0" smtClean="0"/>
              <a:t>First introduced on the Western Front.</a:t>
            </a:r>
          </a:p>
          <a:p>
            <a:pPr marL="228600" indent="-228600"/>
            <a:r>
              <a:rPr lang="en-US" sz="2400" dirty="0" smtClean="0"/>
              <a:t>Proved very effective in trench warfare.</a:t>
            </a:r>
            <a:endParaRPr lang="en-US" sz="2400" dirty="0"/>
          </a:p>
        </p:txBody>
      </p:sp>
      <p:pic>
        <p:nvPicPr>
          <p:cNvPr id="19460" name="Picture 4" descr="http://techcenter.davidson.k12.nc.us/Group9/flamethr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3505200" cy="4507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of Flamethrower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55626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itchFamily="34" charset="0"/>
              <a:buChar char="•"/>
            </a:pPr>
            <a:r>
              <a:rPr lang="en-US" sz="2400" dirty="0" smtClean="0"/>
              <a:t>Used pressurized air, carbon dioxide or nitrogen.</a:t>
            </a:r>
            <a:endParaRPr lang="en-US" sz="2400" dirty="0"/>
          </a:p>
        </p:txBody>
      </p:sp>
      <p:pic>
        <p:nvPicPr>
          <p:cNvPr id="6" name="Picture 2" descr="http://3.bp.blogspot.com/_V7Ehj7eG65Q/SjVp9J7HPvI/AAAAAAAAAvs/gCatees2m0U/s320/german_flamethrower_in_use_23_03_05.siz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371600"/>
            <a:ext cx="3053715" cy="3972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Flamethrower Facts</a:t>
            </a:r>
            <a:endParaRPr lang="en-US" dirty="0"/>
          </a:p>
        </p:txBody>
      </p:sp>
      <p:pic>
        <p:nvPicPr>
          <p:cNvPr id="17411" name="Picture 3" descr="http://www.ww2gyrene.org/assets/flamethrower_grou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01322"/>
            <a:ext cx="4419600" cy="329935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53000" y="32766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88925">
              <a:buFont typeface="Arial" pitchFamily="34" charset="0"/>
              <a:buChar char="•"/>
            </a:pPr>
            <a:r>
              <a:rPr lang="en-US" sz="2400" dirty="0" smtClean="0"/>
              <a:t>Empty weight: 43 pounds</a:t>
            </a:r>
          </a:p>
          <a:p>
            <a:pPr indent="288925">
              <a:buFont typeface="Arial" pitchFamily="34" charset="0"/>
              <a:buChar char="•"/>
            </a:pPr>
            <a:r>
              <a:rPr lang="en-US" sz="2400" dirty="0" smtClean="0"/>
              <a:t>Filled weight: 68 pounds</a:t>
            </a:r>
          </a:p>
          <a:p>
            <a:pPr indent="288925">
              <a:buFont typeface="Arial" pitchFamily="34" charset="0"/>
              <a:buChar char="•"/>
            </a:pPr>
            <a:r>
              <a:rPr lang="en-US" sz="2400" dirty="0" smtClean="0"/>
              <a:t>Fuel capacity: 4 gallons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Flamethrower Facts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289560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88925">
              <a:buFont typeface="Arial" pitchFamily="34" charset="0"/>
              <a:buChar char="•"/>
            </a:pPr>
            <a:r>
              <a:rPr lang="en-US" sz="2400" dirty="0" smtClean="0"/>
              <a:t>Range: 20-40 yards</a:t>
            </a:r>
          </a:p>
          <a:p>
            <a:pPr indent="288925">
              <a:buFont typeface="Arial" pitchFamily="34" charset="0"/>
              <a:buChar char="•"/>
            </a:pPr>
            <a:r>
              <a:rPr lang="en-US" sz="2400" dirty="0" smtClean="0"/>
              <a:t>Fuel type: Gasoline</a:t>
            </a:r>
          </a:p>
          <a:p>
            <a:pPr indent="288925">
              <a:buFont typeface="Arial" pitchFamily="34" charset="0"/>
              <a:buChar char="•"/>
            </a:pPr>
            <a:r>
              <a:rPr lang="en-US" sz="2400" dirty="0" smtClean="0"/>
              <a:t>Propellant: Nitrogen</a:t>
            </a:r>
          </a:p>
          <a:p>
            <a:pPr indent="288925">
              <a:buFont typeface="Arial" pitchFamily="34" charset="0"/>
              <a:buChar char="•"/>
            </a:pPr>
            <a:r>
              <a:rPr lang="en-US" sz="2400" dirty="0" smtClean="0"/>
              <a:t>Burn time: 10-20 seconds</a:t>
            </a:r>
            <a:endParaRPr lang="en-US" sz="2400" dirty="0"/>
          </a:p>
        </p:txBody>
      </p:sp>
      <p:pic>
        <p:nvPicPr>
          <p:cNvPr id="16388" name="Picture 4" descr="http://1.bp.blogspot.com/_hhbo_4_d6BE/SPZXJLVQQmI/AAAAAAAAFY4/3id_9vtpoq4/s400/1Flamethrower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3352800" cy="4271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62200" y="838200"/>
            <a:ext cx="4267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/>
              <a:t>On the eve of Christmas 1944, </a:t>
            </a:r>
            <a:br>
              <a:rPr lang="en-US" sz="900" dirty="0" smtClean="0"/>
            </a:br>
            <a:r>
              <a:rPr lang="en-US" sz="900" dirty="0" smtClean="0"/>
              <a:t>carols and organ music play on the radio, 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mother and I ride a yellow tram through snow:</a:t>
            </a:r>
            <a:br>
              <a:rPr lang="en-US" sz="900" dirty="0" smtClean="0"/>
            </a:br>
            <a:r>
              <a:rPr lang="en-US" sz="900" dirty="0" smtClean="0"/>
              <a:t>families loaded down with presents.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A Russian tank blocks the doors of the cinema,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sound of rifle and machine-gun fire.</a:t>
            </a:r>
            <a:br>
              <a:rPr lang="en-US" sz="900" dirty="0" smtClean="0"/>
            </a:br>
            <a:r>
              <a:rPr lang="en-US" sz="900" dirty="0" smtClean="0"/>
              <a:t>Street fighting in Budapest has already begun.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Acacia-lined Liszt </a:t>
            </a:r>
            <a:r>
              <a:rPr lang="en-US" sz="900" dirty="0" err="1" smtClean="0"/>
              <a:t>Ferenc</a:t>
            </a:r>
            <a:r>
              <a:rPr lang="en-US" sz="900" dirty="0" smtClean="0"/>
              <a:t> </a:t>
            </a:r>
            <a:r>
              <a:rPr lang="en-US" sz="900" dirty="0" err="1" smtClean="0"/>
              <a:t>utca</a:t>
            </a:r>
            <a:r>
              <a:rPr lang="en-US" sz="900" dirty="0" smtClean="0"/>
              <a:t> 14: </a:t>
            </a:r>
            <a:br>
              <a:rPr lang="en-US" sz="900" dirty="0" smtClean="0"/>
            </a:br>
            <a:r>
              <a:rPr lang="en-US" sz="900" dirty="0" smtClean="0"/>
              <a:t>we live in </a:t>
            </a:r>
            <a:r>
              <a:rPr lang="en-US" sz="900" dirty="0" err="1" smtClean="0"/>
              <a:t>Ujpest</a:t>
            </a:r>
            <a:r>
              <a:rPr lang="en-US" sz="900" dirty="0" smtClean="0"/>
              <a:t>, a suburb of the capital.</a:t>
            </a:r>
            <a:br>
              <a:rPr lang="en-US" sz="900" dirty="0" smtClean="0"/>
            </a:br>
            <a:r>
              <a:rPr lang="en-US" sz="900" dirty="0" smtClean="0"/>
              <a:t>Four-story, red sandstone and marble.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Glazed clay oven tiles. Iron stove.</a:t>
            </a:r>
            <a:br>
              <a:rPr lang="en-US" sz="900" dirty="0" smtClean="0"/>
            </a:br>
            <a:r>
              <a:rPr lang="en-US" sz="900" dirty="0" smtClean="0"/>
              <a:t>Faded blue-washed walls. Maroon </a:t>
            </a:r>
            <a:r>
              <a:rPr lang="en-US" sz="900" dirty="0" err="1" smtClean="0"/>
              <a:t>kilims</a:t>
            </a:r>
            <a:r>
              <a:rPr lang="en-US" sz="900" dirty="0" smtClean="0"/>
              <a:t>.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Root vegetables are stored in the cellar. </a:t>
            </a:r>
            <a:br>
              <a:rPr lang="en-US" sz="900" dirty="0" smtClean="0"/>
            </a:br>
            <a:r>
              <a:rPr lang="en-US" sz="900" dirty="0" smtClean="0"/>
              <a:t>We have a well for drinking water. 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On the eve of Christmas, 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the Bolshevik siege-ring closes around the city:</a:t>
            </a:r>
            <a:br>
              <a:rPr lang="en-US" sz="900" dirty="0" smtClean="0"/>
            </a:br>
            <a:r>
              <a:rPr lang="en-US" sz="900" dirty="0" smtClean="0"/>
              <a:t>defended by </a:t>
            </a:r>
            <a:r>
              <a:rPr lang="en-US" sz="900" dirty="0" err="1" smtClean="0"/>
              <a:t>Waffen</a:t>
            </a:r>
            <a:r>
              <a:rPr lang="en-US" sz="900" dirty="0" smtClean="0"/>
              <a:t>-SS and Magyar troops.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Residents build barricades. 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Mother and I ride the tram: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snow over slate mansard roofs. </a:t>
            </a:r>
            <a:br>
              <a:rPr lang="en-US" sz="900" dirty="0" smtClean="0"/>
            </a:br>
            <a:r>
              <a:rPr lang="en-US" sz="900" dirty="0" smtClean="0"/>
              <a:t>Sash windows with wooden shutters. 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Air raids every night.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I hug my grey stuffed dog,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on the eve of Christmas, </a:t>
            </a:r>
            <a:br>
              <a:rPr lang="en-US" sz="900" dirty="0" smtClean="0"/>
            </a:br>
            <a:r>
              <a:rPr lang="en-US" sz="900" dirty="0" smtClean="0"/>
              <a:t>wrapped in foil and tied with bows:</a:t>
            </a:r>
            <a:br>
              <a:rPr lang="en-US" sz="900" dirty="0" smtClean="0"/>
            </a:br>
            <a:r>
              <a:rPr lang="en-US" sz="900" dirty="0" smtClean="0"/>
              <a:t>walnuts, gingerbread. Roasted chestnuts. </a:t>
            </a:r>
            <a:br>
              <a:rPr lang="en-US" sz="900" dirty="0" smtClean="0"/>
            </a:br>
            <a:r>
              <a:rPr lang="en-US" sz="900" dirty="0" smtClean="0"/>
              <a:t>Balsam fir lit with red candles.</a:t>
            </a:r>
            <a:br>
              <a:rPr lang="en-US" sz="900" dirty="0" smtClean="0"/>
            </a:br>
            <a:endParaRPr lang="en-US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3048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Siege by </a:t>
            </a:r>
            <a:r>
              <a:rPr lang="en-US" sz="2400" dirty="0" err="1" smtClean="0"/>
              <a:t>Ilona</a:t>
            </a:r>
            <a:r>
              <a:rPr lang="en-US" sz="2400" dirty="0" smtClean="0"/>
              <a:t> </a:t>
            </a:r>
            <a:r>
              <a:rPr lang="en-US" sz="2400" dirty="0" err="1" smtClean="0"/>
              <a:t>Martonfi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http://history.sandiego.edu/GEN/ww1/flamethrower.html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http://techcenter.davidson.k12.nc.us/Group9/tech.htm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http://www.ww2gyrene.org/weapons_flamethrower.htm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http://www.firstworldwar.com/weaponry/flamethrowers.htm</a:t>
            </a:r>
          </a:p>
          <a:p>
            <a:pPr>
              <a:buNone/>
            </a:pPr>
            <a:endParaRPr lang="en-US" sz="20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endParaRPr lang="en-US" sz="20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14338" name="Picture 2" descr="http://videogamerx.gamedonga.co.kr/zbxe/news_pconlinemobile/504222/page/files/attach/images/504015/504222/flamethr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200400"/>
            <a:ext cx="4648200" cy="3488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dWorks Color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79CBDF"/>
      </a:accent2>
      <a:accent3>
        <a:srgbClr val="EB641B"/>
      </a:accent3>
      <a:accent4>
        <a:srgbClr val="39639D"/>
      </a:accent4>
      <a:accent5>
        <a:srgbClr val="474B78"/>
      </a:accent5>
      <a:accent6>
        <a:srgbClr val="B4490F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112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Flamethrower History</vt:lpstr>
      <vt:lpstr>Flamethrower History </vt:lpstr>
      <vt:lpstr>Contents of Flamethrower</vt:lpstr>
      <vt:lpstr>Flamethrower Facts</vt:lpstr>
      <vt:lpstr>Flamethrower Facts</vt:lpstr>
      <vt:lpstr>Slide 7</vt:lpstr>
      <vt:lpstr>Work Cited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9</cp:revision>
  <dcterms:created xsi:type="dcterms:W3CDTF">2009-12-03T00:47:19Z</dcterms:created>
  <dcterms:modified xsi:type="dcterms:W3CDTF">2009-12-03T02:07:46Z</dcterms:modified>
</cp:coreProperties>
</file>