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59" r:id="rId3"/>
    <p:sldId id="260" r:id="rId4"/>
    <p:sldId id="261" r:id="rId5"/>
    <p:sldId id="263" r:id="rId6"/>
    <p:sldId id="262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마스터 제목 스타일 편집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마스터 부제목 스타일 편집</a:t>
            </a:r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988C2EFE-18F3-4D4A-B82B-F8DBAF649EE8}" type="datetimeFigureOut">
              <a:rPr lang="en-US"/>
              <a:pPr/>
              <a:t>12/3/2009</a:t>
            </a:fld>
            <a:endParaRPr lang="en-US"/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5970807-4038-4F2D-BE8B-FCBDD32743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7A83F3-8CAC-4A94-B1C3-E480F8423052}" type="datetimeFigureOut">
              <a:rPr lang="en-US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002456-1BD9-4726-9EC3-D0BF750042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B0F05C-9DCA-4D90-BE54-FBF669A80502}" type="datetimeFigureOut">
              <a:rPr lang="en-US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8C6BE4-304D-42B9-A578-14233CA408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273326-C4DC-4245-BBF5-90CFB81F25D7}" type="datetimeFigureOut">
              <a:rPr lang="en-US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3D1B3-F1E6-4CE9-9F2C-CA09F523F4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B8E837-C200-4B5B-A4FD-7377A0AFCBC6}" type="datetimeFigureOut">
              <a:rPr lang="en-US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98061-D830-4228-9D60-852E8DF0FB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4E503F-4421-40AF-ABD3-F87D778E7697}" type="datetimeFigureOut">
              <a:rPr lang="en-US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8444A-257C-497D-ADFD-F6F3EE87BC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B67A8F-369C-45BF-97A9-A98FC0978038}" type="datetimeFigureOut">
              <a:rPr lang="en-US"/>
              <a:pPr/>
              <a:t>12/3/2009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841B5-F37D-4943-8A2B-C6491B74B1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70303B-CA1D-4C88-854E-951465F291D9}" type="datetimeFigureOut">
              <a:rPr lang="en-US"/>
              <a:pPr/>
              <a:t>12/3/2009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FB28C-F800-4AD2-B4E1-5FFE57BCEC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07AD0A-B5E2-42C8-A9FF-C040E5DFAF74}" type="datetimeFigureOut">
              <a:rPr lang="en-US"/>
              <a:pPr/>
              <a:t>12/3/2009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9F26B-7142-44B7-868A-10008CC4D2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B4A0B8-8951-4232-AE43-84BEC281AFC0}" type="datetimeFigureOut">
              <a:rPr lang="en-US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5E838-DBB5-407F-8B01-DAD855176F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13503C-B0A8-42C1-98B9-76CFB27AA694}" type="datetimeFigureOut">
              <a:rPr lang="en-US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729A1-115E-4A53-8F80-47DE2D6B24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마스터 제목 스타일 편집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마스터 텍스트 스타일을 편집합니다</a:t>
            </a:r>
          </a:p>
          <a:p>
            <a:pPr lvl="1"/>
            <a:r>
              <a:rPr lang="en-US" smtClean="0"/>
              <a:t>둘째 수준</a:t>
            </a:r>
          </a:p>
          <a:p>
            <a:pPr lvl="2"/>
            <a:r>
              <a:rPr lang="en-US" smtClean="0"/>
              <a:t>셋째 수준</a:t>
            </a:r>
          </a:p>
          <a:p>
            <a:pPr lvl="3"/>
            <a:r>
              <a:rPr lang="en-US" smtClean="0"/>
              <a:t>넷째 수준</a:t>
            </a:r>
          </a:p>
          <a:p>
            <a:pPr lvl="4"/>
            <a:r>
              <a:rPr lang="en-US" smtClean="0"/>
              <a:t>다섯째 수준</a:t>
            </a:r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C560DC57-66D3-43F7-A489-DDE1F1941856}" type="datetimeFigureOut">
              <a:rPr lang="en-US"/>
              <a:pPr/>
              <a:t>12/3/2009</a:t>
            </a:fld>
            <a:endParaRPr lang="en-US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84FABE6B-11D5-4E4B-B3B8-C6FE76189D6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ggerhistory.info/images/weapons-ww1-allied/vickers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Machine Guns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4062413"/>
            <a:ext cx="6400800" cy="1589087"/>
          </a:xfrm>
        </p:spPr>
        <p:txBody>
          <a:bodyPr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en-US">
                <a:solidFill>
                  <a:srgbClr val="898989"/>
                </a:solidFill>
              </a:rPr>
              <a:t>By Joan Koh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latin typeface="Bodoni MT Black" pitchFamily="18" charset="0"/>
              </a:rPr>
              <a:t>Machine Guns?</a:t>
            </a:r>
            <a:r>
              <a:rPr lang="en-US"/>
              <a:t> </a:t>
            </a: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 l="49455" t="37041" r="35812" b="36021"/>
          <a:stretch>
            <a:fillRect/>
          </a:stretch>
        </p:blipFill>
        <p:spPr>
          <a:xfrm>
            <a:off x="685800" y="2603500"/>
            <a:ext cx="3048000" cy="3167063"/>
          </a:xfrm>
          <a:ln/>
        </p:spPr>
      </p:pic>
      <p:pic>
        <p:nvPicPr>
          <p:cNvPr id="14339" name="Picture 6" descr="Click to enlarg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1524000"/>
            <a:ext cx="29718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german-soldier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3200400"/>
            <a:ext cx="2289175" cy="2505075"/>
          </a:xfrm>
          <a:prstGeom prst="rect">
            <a:avLst/>
          </a:prstGeom>
          <a:noFill/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810000" y="4197350"/>
            <a:ext cx="26844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Bodoni MT Black" pitchFamily="18" charset="0"/>
                <a:ea typeface="Ami R" pitchFamily="18" charset="-127"/>
              </a:rPr>
              <a:t>Needed 4-6 people to </a:t>
            </a:r>
          </a:p>
          <a:p>
            <a:r>
              <a:rPr lang="en-US" altLang="ko-KR">
                <a:latin typeface="Bodoni MT Black" pitchFamily="18" charset="0"/>
                <a:ea typeface="Ami R" pitchFamily="18" charset="-127"/>
              </a:rPr>
              <a:t>Work it.</a:t>
            </a:r>
            <a:r>
              <a:rPr lang="en-US" altLang="ko-KR">
                <a:latin typeface="Arial" charset="0"/>
                <a:ea typeface="굴림" pitchFamily="34" charset="-127"/>
              </a:rPr>
              <a:t>   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latin typeface="HYgsrB" pitchFamily="18" charset="-127"/>
                <a:ea typeface="HYgsrB" pitchFamily="18" charset="-127"/>
              </a:rPr>
              <a:t>History of Machine Guns</a:t>
            </a:r>
          </a:p>
        </p:txBody>
      </p:sp>
      <p:pic>
        <p:nvPicPr>
          <p:cNvPr id="15378" name="Picture 18" descr="GatlingGun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48000"/>
            <a:ext cx="2005013" cy="2105025"/>
          </a:xfrm>
          <a:prstGeom prst="rect">
            <a:avLst/>
          </a:prstGeom>
          <a:noFill/>
        </p:spPr>
      </p:pic>
      <p:sp>
        <p:nvSpPr>
          <p:cNvPr id="15379" name="Line 19"/>
          <p:cNvSpPr>
            <a:spLocks noChangeShapeType="1"/>
          </p:cNvSpPr>
          <p:nvPr/>
        </p:nvSpPr>
        <p:spPr bwMode="auto">
          <a:xfrm flipV="1">
            <a:off x="2667000" y="2971800"/>
            <a:ext cx="6858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5380" name="Picture 20"/>
          <p:cNvPicPr>
            <a:picLocks noChangeAspect="1" noChangeArrowheads="1"/>
          </p:cNvPicPr>
          <p:nvPr/>
        </p:nvPicPr>
        <p:blipFill>
          <a:blip r:embed="rId3"/>
          <a:srcRect l="24376" t="23000" r="45000" b="5000"/>
          <a:stretch>
            <a:fillRect/>
          </a:stretch>
        </p:blipFill>
        <p:spPr bwMode="auto">
          <a:xfrm>
            <a:off x="3657600" y="1524000"/>
            <a:ext cx="17113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669925" y="5127625"/>
            <a:ext cx="166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HYgsrB" pitchFamily="18" charset="-127"/>
                <a:ea typeface="HYgsrB" pitchFamily="18" charset="-127"/>
              </a:rPr>
              <a:t>Gatling Gun</a:t>
            </a:r>
            <a:endParaRPr lang="en-US">
              <a:latin typeface="HYgsrB" pitchFamily="18" charset="-127"/>
              <a:ea typeface="HYgsrB" pitchFamily="18" charset="-127"/>
            </a:endParaRPr>
          </a:p>
        </p:txBody>
      </p:sp>
      <p:sp>
        <p:nvSpPr>
          <p:cNvPr id="15382" name="Line 22"/>
          <p:cNvSpPr>
            <a:spLocks noChangeShapeType="1"/>
          </p:cNvSpPr>
          <p:nvPr/>
        </p:nvSpPr>
        <p:spPr bwMode="auto">
          <a:xfrm>
            <a:off x="5562600" y="2743200"/>
            <a:ext cx="457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5384" name="Picture 24" descr="maxi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3505200"/>
            <a:ext cx="2286000" cy="2286000"/>
          </a:xfrm>
          <a:prstGeom prst="rect">
            <a:avLst/>
          </a:prstGeom>
          <a:noFill/>
        </p:spPr>
      </p:pic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6232525" y="5813425"/>
            <a:ext cx="2576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HYgsrB" pitchFamily="18" charset="-127"/>
                <a:ea typeface="HYgsrB" pitchFamily="18" charset="-127"/>
              </a:rPr>
              <a:t>Maxim Machine Gun</a:t>
            </a:r>
            <a:endParaRPr lang="en-US">
              <a:latin typeface="HYgsrB" pitchFamily="18" charset="-127"/>
              <a:ea typeface="HYgsrB" pitchFamily="18" charset="-127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>
          <a:xfrm>
            <a:off x="457200" y="438150"/>
            <a:ext cx="8077200" cy="1095375"/>
          </a:xfrm>
        </p:spPr>
        <p:txBody>
          <a:bodyPr/>
          <a:lstStyle/>
          <a:p>
            <a:r>
              <a:rPr lang="en-US">
                <a:latin typeface="FrankRuehl" pitchFamily="34" charset="-79"/>
              </a:rPr>
              <a:t> Types of Machine Guns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/>
          <a:srcRect l="25000" t="53999" r="58749" b="26001"/>
          <a:stretch>
            <a:fillRect/>
          </a:stretch>
        </p:blipFill>
        <p:spPr bwMode="auto">
          <a:xfrm>
            <a:off x="533400" y="4114800"/>
            <a:ext cx="1981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9" name="Picture 5" descr="wwi8"/>
          <p:cNvPicPr>
            <a:picLocks noChangeAspect="1" noChangeArrowheads="1"/>
          </p:cNvPicPr>
          <p:nvPr/>
        </p:nvPicPr>
        <p:blipFill>
          <a:blip r:embed="rId3"/>
          <a:srcRect l="20601" t="56870" r="21376" b="1591"/>
          <a:stretch>
            <a:fillRect/>
          </a:stretch>
        </p:blipFill>
        <p:spPr bwMode="auto">
          <a:xfrm>
            <a:off x="3048000" y="4495800"/>
            <a:ext cx="1905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81000" y="1600200"/>
            <a:ext cx="730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FrankRuehl" pitchFamily="34" charset="-79"/>
                <a:ea typeface="굴림" pitchFamily="34" charset="-127"/>
              </a:rPr>
              <a:t>Allies</a:t>
            </a:r>
            <a:endParaRPr lang="en-US">
              <a:latin typeface="FrankRuehl" pitchFamily="34" charset="-79"/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685800" y="3429000"/>
            <a:ext cx="1489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FrankRuehl" pitchFamily="34" charset="-79"/>
                <a:ea typeface="굴림" pitchFamily="34" charset="-127"/>
              </a:rPr>
              <a:t>Central Power</a:t>
            </a:r>
            <a:endParaRPr lang="en-US">
              <a:latin typeface="FrankRuehl" pitchFamily="34" charset="-79"/>
            </a:endParaRPr>
          </a:p>
        </p:txBody>
      </p:sp>
      <p:pic>
        <p:nvPicPr>
          <p:cNvPr id="16392" name="Picture 8" descr="3030831149_80d8befa09"/>
          <p:cNvPicPr>
            <a:picLocks noChangeAspect="1" noChangeArrowheads="1"/>
          </p:cNvPicPr>
          <p:nvPr/>
        </p:nvPicPr>
        <p:blipFill>
          <a:blip r:embed="rId4"/>
          <a:srcRect l="11150" t="42484" r="33101" b="2902"/>
          <a:stretch>
            <a:fillRect/>
          </a:stretch>
        </p:blipFill>
        <p:spPr bwMode="auto">
          <a:xfrm>
            <a:off x="1371600" y="2057400"/>
            <a:ext cx="1676400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5"/>
          <a:srcRect l="38261" t="16078" r="6644" b="16423"/>
          <a:stretch>
            <a:fillRect/>
          </a:stretch>
        </p:blipFill>
        <p:spPr bwMode="auto">
          <a:xfrm>
            <a:off x="3429000" y="1828800"/>
            <a:ext cx="1895475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0" descr="imag0783"/>
          <p:cNvPicPr>
            <a:picLocks noChangeAspect="1" noChangeArrowheads="1"/>
          </p:cNvPicPr>
          <p:nvPr/>
        </p:nvPicPr>
        <p:blipFill>
          <a:blip r:embed="rId6"/>
          <a:srcRect r="9364"/>
          <a:stretch>
            <a:fillRect/>
          </a:stretch>
        </p:blipFill>
        <p:spPr bwMode="auto">
          <a:xfrm>
            <a:off x="6096000" y="1828800"/>
            <a:ext cx="181927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7"/>
          <a:srcRect l="25624" t="55000" r="58125" b="30000"/>
          <a:stretch>
            <a:fillRect/>
          </a:stretch>
        </p:blipFill>
        <p:spPr bwMode="auto">
          <a:xfrm>
            <a:off x="5562600" y="4267200"/>
            <a:ext cx="2438400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>
                <a:latin typeface="Pyunji R" pitchFamily="18" charset="-127"/>
                <a:ea typeface="Pyunji R" pitchFamily="18" charset="-127"/>
              </a:rPr>
              <a:t>Problems</a:t>
            </a:r>
            <a:endParaRPr lang="en-US">
              <a:latin typeface="Pyunji R" pitchFamily="18" charset="-127"/>
              <a:ea typeface="Pyunji R" pitchFamily="18" charset="-127"/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/>
          <a:srcRect l="25624" t="39999" r="56876" b="41000"/>
          <a:stretch>
            <a:fillRect/>
          </a:stretch>
        </p:blipFill>
        <p:spPr bwMode="auto">
          <a:xfrm>
            <a:off x="5105400" y="1600200"/>
            <a:ext cx="3505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609600" y="2667000"/>
            <a:ext cx="42799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HYmprL" pitchFamily="18" charset="-127"/>
                <a:ea typeface="HYmprL" pitchFamily="18" charset="-127"/>
              </a:rPr>
              <a:t>Machine guns became overheated</a:t>
            </a:r>
          </a:p>
          <a:p>
            <a:endParaRPr lang="en-US" altLang="ko-KR">
              <a:latin typeface="HYmprL" pitchFamily="18" charset="-127"/>
              <a:ea typeface="HYmprL" pitchFamily="18" charset="-127"/>
            </a:endParaRPr>
          </a:p>
          <a:p>
            <a:r>
              <a:rPr lang="en-US" altLang="ko-KR">
                <a:latin typeface="HYmprL" pitchFamily="18" charset="-127"/>
                <a:ea typeface="HYmprL" pitchFamily="18" charset="-127"/>
              </a:rPr>
              <a:t>in very hot conditions even with </a:t>
            </a:r>
          </a:p>
          <a:p>
            <a:endParaRPr lang="en-US" altLang="ko-KR">
              <a:latin typeface="HYmprL" pitchFamily="18" charset="-127"/>
              <a:ea typeface="HYmprL" pitchFamily="18" charset="-127"/>
            </a:endParaRPr>
          </a:p>
          <a:p>
            <a:r>
              <a:rPr lang="en-US" altLang="ko-KR">
                <a:latin typeface="HYmprL" pitchFamily="18" charset="-127"/>
                <a:ea typeface="HYmprL" pitchFamily="18" charset="-127"/>
              </a:rPr>
              <a:t>a cooling device.</a:t>
            </a:r>
            <a:r>
              <a:rPr lang="en-US" altLang="ko-KR">
                <a:latin typeface="Arial" charset="0"/>
                <a:ea typeface="굴림" pitchFamily="34" charset="-127"/>
              </a:rPr>
              <a:t> 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>
                <a:ea typeface="굴림" pitchFamily="34" charset="-127"/>
              </a:rPr>
              <a:t>Effects</a:t>
            </a:r>
            <a:endParaRPr lang="en-US"/>
          </a:p>
        </p:txBody>
      </p:sp>
      <p:pic>
        <p:nvPicPr>
          <p:cNvPr id="19461" name="Picture 5" descr="ger_dea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828800"/>
            <a:ext cx="2619375" cy="2562225"/>
          </a:xfrm>
          <a:prstGeom prst="rect">
            <a:avLst/>
          </a:prstGeom>
          <a:noFill/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717925" y="2170113"/>
            <a:ext cx="41084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latin typeface="Arial" charset="0"/>
                <a:ea typeface="굴림" pitchFamily="34" charset="-127"/>
              </a:rPr>
              <a:t>Estimates that 90% of casualties were </a:t>
            </a:r>
          </a:p>
          <a:p>
            <a:endParaRPr lang="en-US" altLang="ko-KR">
              <a:latin typeface="Arial" charset="0"/>
              <a:ea typeface="굴림" pitchFamily="34" charset="-127"/>
            </a:endParaRPr>
          </a:p>
          <a:p>
            <a:r>
              <a:rPr lang="en-US" altLang="ko-KR">
                <a:latin typeface="Arial" charset="0"/>
                <a:ea typeface="굴림" pitchFamily="34" charset="-127"/>
              </a:rPr>
              <a:t>directly attributable to machine. </a:t>
            </a:r>
            <a:endParaRPr lang="en-US">
              <a:latin typeface="Arial" charset="0"/>
            </a:endParaRPr>
          </a:p>
        </p:txBody>
      </p:sp>
      <p:pic>
        <p:nvPicPr>
          <p:cNvPr id="19466" name="Picture 10" descr="somm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4038600"/>
            <a:ext cx="2743200" cy="198278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latin typeface="Calibri" pitchFamily="34" charset="0"/>
              </a:rPr>
              <a:t>Desert Warfare</a:t>
            </a:r>
            <a:r>
              <a:rPr lang="en-US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     </a:t>
            </a:r>
            <a:r>
              <a:rPr lang="en-US" altLang="ko-KR" sz="2200">
                <a:ea typeface="굴림" pitchFamily="34" charset="-127"/>
              </a:rPr>
              <a:t>       </a:t>
            </a:r>
            <a:r>
              <a:rPr lang="en-US" sz="2200"/>
              <a:t>I am the child                I am the child</a:t>
            </a:r>
            <a:br>
              <a:rPr lang="en-US" sz="2200"/>
            </a:br>
            <a:r>
              <a:rPr lang="en-US" altLang="ko-KR" sz="2200">
                <a:ea typeface="굴림" pitchFamily="34" charset="-127"/>
              </a:rPr>
              <a:t>     </a:t>
            </a:r>
            <a:r>
              <a:rPr lang="en-US" sz="2200"/>
              <a:t>under the rubble            beneath the broken palm </a:t>
            </a:r>
            <a:r>
              <a:rPr lang="en-US" altLang="ko-KR" sz="2200">
                <a:ea typeface="굴림" pitchFamily="34" charset="-127"/>
              </a:rPr>
              <a:t>	               </a:t>
            </a:r>
            <a:r>
              <a:rPr lang="en-US" sz="2200"/>
              <a:t>bulldozed under              beside the scorched dates</a:t>
            </a:r>
            <a:r>
              <a:rPr lang="en-US" altLang="ko-KR" sz="2200">
                <a:ea typeface="굴림" pitchFamily="34" charset="-127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2200">
                <a:ea typeface="굴림" pitchFamily="34" charset="-127"/>
              </a:rPr>
              <a:t>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     I am the child                I am the child</a:t>
            </a:r>
            <a:r>
              <a:rPr lang="en-US" altLang="ko-KR" sz="2200">
                <a:ea typeface="굴림" pitchFamily="34" charset="-127"/>
              </a:rPr>
              <a:t> 		                </a:t>
            </a:r>
            <a:r>
              <a:rPr lang="en-US" sz="2200"/>
              <a:t>crushed no eyes              one of forty thousand</a:t>
            </a:r>
            <a:br>
              <a:rPr lang="en-US" sz="2200"/>
            </a:br>
            <a:r>
              <a:rPr lang="en-US" sz="2200"/>
              <a:t>a receiver of                     your  anonymous death</a:t>
            </a:r>
            <a:br>
              <a:rPr lang="en-US" sz="2200"/>
            </a:br>
            <a:endParaRPr lang="en-US" altLang="ko-KR" sz="2200">
              <a:ea typeface="굴림" pitchFamily="34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2200">
                <a:ea typeface="굴림" pitchFamily="34" charset="-127"/>
              </a:rPr>
              <a:t>	</a:t>
            </a:r>
            <a:r>
              <a:rPr lang="en-US" sz="2200"/>
              <a:t> I am the child                I am the child</a:t>
            </a:r>
            <a:br>
              <a:rPr lang="en-US" sz="2200"/>
            </a:br>
            <a:r>
              <a:rPr lang="en-US" sz="2200"/>
              <a:t> you did not see                from your cockpits</a:t>
            </a:r>
            <a:br>
              <a:rPr lang="en-US" sz="2200"/>
            </a:br>
            <a:r>
              <a:rPr lang="en-US" sz="2200"/>
              <a:t>nor did you see                my grieving mother</a:t>
            </a:r>
            <a:br>
              <a:rPr lang="en-US" sz="2200"/>
            </a:br>
            <a:r>
              <a:rPr lang="en-US" sz="2200"/>
              <a:t/>
            </a:r>
            <a:br>
              <a:rPr lang="en-US" sz="2200"/>
            </a:br>
            <a:r>
              <a:rPr lang="en-US" sz="2200"/>
              <a:t>         I am the child                 I am the child</a:t>
            </a:r>
            <a:br>
              <a:rPr lang="en-US" sz="2200"/>
            </a:br>
            <a:r>
              <a:rPr lang="en-US" sz="2200"/>
              <a:t>         bathed in bullets               swaddled in ashes</a:t>
            </a:r>
            <a:br>
              <a:rPr lang="en-US" sz="2200"/>
            </a:br>
            <a:r>
              <a:rPr lang="en-US" sz="2200"/>
              <a:t>         beyond your caring         beneath your contempt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>
          <a:xfrm>
            <a:off x="457200" y="438150"/>
            <a:ext cx="8077200" cy="1095375"/>
          </a:xfrm>
        </p:spPr>
        <p:txBody>
          <a:bodyPr/>
          <a:lstStyle/>
          <a:p>
            <a:r>
              <a:rPr lang="en-US"/>
              <a:t>Work Cited </a:t>
            </a:r>
          </a:p>
        </p:txBody>
      </p:sp>
      <p:sp>
        <p:nvSpPr>
          <p:cNvPr id="18436" name="Content Placeholder 2"/>
          <p:cNvSpPr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"Desert Warfare." </a:t>
            </a:r>
            <a:r>
              <a:rPr lang="en-US" sz="1200" i="1">
                <a:effectLst>
                  <a:outerShdw blurRad="38100" dist="38100" dir="2700000" algn="tl">
                    <a:srgbClr val="000000"/>
                  </a:outerShdw>
                </a:effectLst>
              </a:rPr>
              <a:t>Poem </a:t>
            </a:r>
            <a:r>
              <a:rPr lang="en-US" sz="1500" i="1">
                <a:effectLst>
                  <a:outerShdw blurRad="38100" dist="38100" dir="2700000" algn="tl">
                    <a:srgbClr val="000000"/>
                  </a:outerShdw>
                </a:effectLst>
              </a:rPr>
              <a:t>Against War</a:t>
            </a:r>
            <a:r>
              <a:rPr lang="en-US" sz="1500">
                <a:effectLst>
                  <a:outerShdw blurRad="38100" dist="38100" dir="2700000" algn="tl">
                    <a:srgbClr val="000000"/>
                  </a:outerShdw>
                </a:effectLst>
              </a:rPr>
              <a:t>. 2009. Poets Against War, Web. 1 Dec 2009. &lt;http://poetsagainstthewar.org/displaypoem.asp?AuthorID=70026&gt;. </a:t>
            </a:r>
            <a:endParaRPr lang="en-US" altLang="ko-KR" sz="1500">
              <a:effectLst>
                <a:outerShdw blurRad="38100" dist="38100" dir="2700000" algn="tl">
                  <a:srgbClr val="000000"/>
                </a:outerShdw>
              </a:effectLst>
              <a:ea typeface="굴림" pitchFamily="34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r>
              <a:rPr lang="en-US" sz="1500">
                <a:effectLst>
                  <a:outerShdw blurRad="38100" dist="38100" dir="2700000" algn="tl">
                    <a:srgbClr val="000000"/>
                  </a:outerShdw>
                </a:effectLst>
              </a:rPr>
              <a:t>Duffy, Michael. "weapons of war- machine guns." </a:t>
            </a:r>
            <a:r>
              <a:rPr lang="en-US" sz="1500" i="1">
                <a:effectLst>
                  <a:outerShdw blurRad="38100" dist="38100" dir="2700000" algn="tl">
                    <a:srgbClr val="000000"/>
                  </a:outerShdw>
                </a:effectLst>
              </a:rPr>
              <a:t>firstworldwar.com</a:t>
            </a:r>
            <a:r>
              <a:rPr lang="en-US" sz="1500">
                <a:effectLst>
                  <a:outerShdw blurRad="38100" dist="38100" dir="2700000" algn="tl">
                    <a:srgbClr val="000000"/>
                  </a:outerShdw>
                </a:effectLst>
              </a:rPr>
              <a:t>. 22 aug 2009. Web. 2 Dec 2009. &lt;http://www.firstworldwar.com/weaponry/machineguns.htm&gt;. "weapons of war- machine guns." </a:t>
            </a:r>
            <a:r>
              <a:rPr lang="en-US" sz="1500" i="1">
                <a:effectLst>
                  <a:outerShdw blurRad="38100" dist="38100" dir="2700000" algn="tl">
                    <a:srgbClr val="000000"/>
                  </a:outerShdw>
                </a:effectLst>
              </a:rPr>
              <a:t>WW1 RESEARCH PROJECT</a:t>
            </a:r>
            <a:r>
              <a:rPr lang="en-US" sz="1500">
                <a:effectLst>
                  <a:outerShdw blurRad="38100" dist="38100" dir="2700000" algn="tl">
                    <a:srgbClr val="000000"/>
                  </a:outerShdw>
                </a:effectLst>
              </a:rPr>
              <a:t>. Lanarkshire, Web. 3 Dec 2009. &lt;http://www.thelearningcentre.org/ww1/sect2_p2.htm&gt;.</a:t>
            </a:r>
            <a:endParaRPr lang="en-US" altLang="ko-KR" sz="1500">
              <a:effectLst>
                <a:outerShdw blurRad="38100" dist="38100" dir="2700000" algn="tl">
                  <a:srgbClr val="000000"/>
                </a:outerShdw>
              </a:effectLst>
              <a:ea typeface="굴림" pitchFamily="34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r>
              <a:rPr lang="en-US" altLang="ko-KR" sz="1500">
                <a:effectLst>
                  <a:outerShdw blurRad="38100" dist="38100" dir="2700000" algn="tl">
                    <a:srgbClr val="000000"/>
                  </a:outerShdw>
                </a:effectLst>
                <a:ea typeface="굴림" pitchFamily="34" charset="-127"/>
              </a:rPr>
              <a:t>Runyon, Jane. "Machine Guns." </a:t>
            </a:r>
            <a:r>
              <a:rPr lang="en-US" altLang="ko-KR" sz="1500" i="1">
                <a:effectLst>
                  <a:outerShdw blurRad="38100" dist="38100" dir="2700000" algn="tl">
                    <a:srgbClr val="000000"/>
                  </a:outerShdw>
                </a:effectLst>
                <a:ea typeface="굴림" pitchFamily="34" charset="-127"/>
              </a:rPr>
              <a:t>edHelper.com</a:t>
            </a:r>
            <a:r>
              <a:rPr lang="en-US" altLang="ko-KR" sz="1500">
                <a:effectLst>
                  <a:outerShdw blurRad="38100" dist="38100" dir="2700000" algn="tl">
                    <a:srgbClr val="000000"/>
                  </a:outerShdw>
                </a:effectLst>
                <a:ea typeface="굴림" pitchFamily="34" charset="-127"/>
              </a:rPr>
              <a:t>. 2009. edHelper, Web. 2 Dec 2009. &lt;http://edhelper.com/ReadingComprehension_35_261.html&gt;.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r>
              <a:rPr lang="en-US" sz="1500">
                <a:effectLst>
                  <a:outerShdw blurRad="38100" dist="38100" dir="2700000" algn="tl">
                    <a:srgbClr val="000000"/>
                  </a:outerShdw>
                </a:effectLst>
              </a:rPr>
              <a:t>"History of machine guns up to WW!." </a:t>
            </a:r>
            <a:r>
              <a:rPr lang="en-US" sz="1500" i="1">
                <a:effectLst>
                  <a:outerShdw blurRad="38100" dist="38100" dir="2700000" algn="tl">
                    <a:srgbClr val="000000"/>
                  </a:outerShdw>
                </a:effectLst>
              </a:rPr>
              <a:t>Advantages/Disadvantages of Machine Guns in WW1</a:t>
            </a:r>
            <a:r>
              <a:rPr lang="en-US" sz="1500">
                <a:effectLst>
                  <a:outerShdw blurRad="38100" dist="38100" dir="2700000" algn="tl">
                    <a:srgbClr val="000000"/>
                  </a:outerShdw>
                </a:effectLst>
              </a:rPr>
              <a:t>. 16 march 2009. Web. 2 Dec 2009. &lt;http://machinegunww1.blogspot.com/&gt;. </a:t>
            </a:r>
            <a:endParaRPr lang="en-US" altLang="ko-KR" sz="1500">
              <a:effectLst>
                <a:outerShdw blurRad="38100" dist="38100" dir="2700000" algn="tl">
                  <a:srgbClr val="000000"/>
                </a:outerShdw>
              </a:effectLst>
              <a:ea typeface="굴림" pitchFamily="34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r>
              <a:rPr lang="en-US" sz="1500">
                <a:effectLst>
                  <a:outerShdw blurRad="38100" dist="38100" dir="2700000" algn="tl">
                    <a:srgbClr val="000000"/>
                  </a:outerShdw>
                </a:effectLst>
              </a:rPr>
              <a:t>Mentzer, Ray. "Machine Guns Photos." </a:t>
            </a:r>
            <a:r>
              <a:rPr lang="en-US" sz="1500" i="1">
                <a:effectLst>
                  <a:outerShdw blurRad="38100" dist="38100" dir="2700000" algn="tl">
                    <a:srgbClr val="000000"/>
                  </a:outerShdw>
                </a:effectLst>
              </a:rPr>
              <a:t>Photos of the Great War</a:t>
            </a:r>
            <a:r>
              <a:rPr lang="en-US" sz="1500">
                <a:effectLst>
                  <a:outerShdw blurRad="38100" dist="38100" dir="2700000" algn="tl">
                    <a:srgbClr val="000000"/>
                  </a:outerShdw>
                </a:effectLst>
              </a:rPr>
              <a:t>. 2009. Web. 2 Dec 2009. &lt;http://www.gwpda.org/photos/mg1.htm &gt;. </a:t>
            </a:r>
            <a:endParaRPr lang="en-US" altLang="ko-KR" sz="1500">
              <a:effectLst>
                <a:outerShdw blurRad="38100" dist="38100" dir="2700000" algn="tl">
                  <a:srgbClr val="000000"/>
                </a:outerShdw>
              </a:effectLst>
              <a:ea typeface="굴림" pitchFamily="34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r>
              <a:rPr lang="en-US" sz="1500">
                <a:effectLst>
                  <a:outerShdw blurRad="38100" dist="38100" dir="2700000" algn="tl">
                    <a:srgbClr val="000000"/>
                  </a:outerShdw>
                </a:effectLst>
              </a:rPr>
              <a:t>Nightshift, . "MILITARYPHOTOS.NET." </a:t>
            </a:r>
            <a:r>
              <a:rPr lang="en-US" sz="1500" i="1">
                <a:effectLst>
                  <a:outerShdw blurRad="38100" dist="38100" dir="2700000" algn="tl">
                    <a:srgbClr val="000000"/>
                  </a:outerShdw>
                </a:effectLst>
              </a:rPr>
              <a:t>World War One</a:t>
            </a:r>
            <a:r>
              <a:rPr lang="en-US" sz="1500">
                <a:effectLst>
                  <a:outerShdw blurRad="38100" dist="38100" dir="2700000" algn="tl">
                    <a:srgbClr val="000000"/>
                  </a:outerShdw>
                </a:effectLst>
              </a:rPr>
              <a:t>. 20 Aug 2009. vBulletin, Web. 2 Dec 2009. &lt;http://www.militaryphotos.net/forums/showthread.php?t=76040&amp;page=21 &gt;. </a:t>
            </a:r>
            <a:endParaRPr lang="en-US" altLang="ko-KR" sz="1500">
              <a:effectLst>
                <a:outerShdw blurRad="38100" dist="38100" dir="2700000" algn="tl">
                  <a:srgbClr val="000000"/>
                </a:outerShdw>
              </a:effectLst>
              <a:ea typeface="굴림" pitchFamily="34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endParaRPr lang="en-US" sz="15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구김">
  <a:themeElements>
    <a:clrScheme name="구김 1">
      <a:dk1>
        <a:srgbClr val="660000"/>
      </a:dk1>
      <a:lt1>
        <a:srgbClr val="FFFFFF"/>
      </a:lt1>
      <a:dk2>
        <a:srgbClr val="800000"/>
      </a:dk2>
      <a:lt2>
        <a:srgbClr val="FFFFCC"/>
      </a:lt2>
      <a:accent1>
        <a:srgbClr val="BE7960"/>
      </a:accent1>
      <a:accent2>
        <a:srgbClr val="CC6600"/>
      </a:accent2>
      <a:accent3>
        <a:srgbClr val="C0AAAA"/>
      </a:accent3>
      <a:accent4>
        <a:srgbClr val="DADADA"/>
      </a:accent4>
      <a:accent5>
        <a:srgbClr val="DBBEB6"/>
      </a:accent5>
      <a:accent6>
        <a:srgbClr val="B95C00"/>
      </a:accent6>
      <a:hlink>
        <a:srgbClr val="FFCC66"/>
      </a:hlink>
      <a:folHlink>
        <a:srgbClr val="CC3300"/>
      </a:folHlink>
    </a:clrScheme>
    <a:fontScheme name="구김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구김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구김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구김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구김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구김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구김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구김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구김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148</TotalTime>
  <Words>256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12</vt:i4>
      </vt:variant>
      <vt:variant>
        <vt:lpstr>디자인 서식 파일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21" baseType="lpstr">
      <vt:lpstr>Calibri</vt:lpstr>
      <vt:lpstr>Arial</vt:lpstr>
      <vt:lpstr>Tahoma</vt:lpstr>
      <vt:lpstr>Wingdings</vt:lpstr>
      <vt:lpstr>Bodoni MT Black</vt:lpstr>
      <vt:lpstr>Ami R</vt:lpstr>
      <vt:lpstr>HYgsrB</vt:lpstr>
      <vt:lpstr>Browallia New</vt:lpstr>
      <vt:lpstr>FrankRuehl</vt:lpstr>
      <vt:lpstr>Pyunji R</vt:lpstr>
      <vt:lpstr>HYmprL</vt:lpstr>
      <vt:lpstr>굴림</vt:lpstr>
      <vt:lpstr>구김</vt:lpstr>
      <vt:lpstr>Machine Guns</vt:lpstr>
      <vt:lpstr>Machine Guns? </vt:lpstr>
      <vt:lpstr>History of Machine Guns</vt:lpstr>
      <vt:lpstr> Types of Machine Guns</vt:lpstr>
      <vt:lpstr>Problems</vt:lpstr>
      <vt:lpstr>Effects</vt:lpstr>
      <vt:lpstr>Desert Warfare </vt:lpstr>
      <vt:lpstr>Work Cited 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WCPSS</dc:creator>
  <cp:lastModifiedBy>Joan</cp:lastModifiedBy>
  <cp:revision>7</cp:revision>
  <dcterms:created xsi:type="dcterms:W3CDTF">2009-12-01T17:29:08Z</dcterms:created>
  <dcterms:modified xsi:type="dcterms:W3CDTF">2009-12-03T11:23:32Z</dcterms:modified>
</cp:coreProperties>
</file>