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886B2-3616-409C-9120-49D79693F2C6}" type="datetimeFigureOut">
              <a:rPr lang="en-US"/>
              <a:pPr>
                <a:defRPr/>
              </a:pPr>
              <a:t>12/6/2009</a:t>
            </a:fld>
            <a:endParaRPr lang="en-US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75087-0BB5-4077-8043-8DBB20510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490CA-1D44-48E8-89C6-C4C03C693D11}" type="datetimeFigureOut">
              <a:rPr lang="en-US"/>
              <a:pPr>
                <a:defRPr/>
              </a:pPr>
              <a:t>12/6/2009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B51D8-200D-4BA1-A6CB-E5A7C08B7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4409A-AC0E-4671-84FC-B5B08D641433}" type="datetimeFigureOut">
              <a:rPr lang="en-US"/>
              <a:pPr>
                <a:defRPr/>
              </a:pPr>
              <a:t>12/6/2009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9EAF0-0C0C-4C8C-931F-83432B127F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8B22E-8183-4DB5-8767-20BD37CA06D9}" type="datetimeFigureOut">
              <a:rPr lang="en-US"/>
              <a:pPr>
                <a:defRPr/>
              </a:pPr>
              <a:t>12/6/2009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43A3B-E39D-436F-B870-FCDF7A632F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11865-74DF-4246-8A9E-7F9912D385D9}" type="datetimeFigureOut">
              <a:rPr lang="en-US"/>
              <a:pPr>
                <a:defRPr/>
              </a:pPr>
              <a:t>12/6/2009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41701-2C83-4ABE-B7E3-74785536D0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9ED41-8258-443E-B9D1-4976915687C5}" type="datetimeFigureOut">
              <a:rPr lang="en-US"/>
              <a:pPr>
                <a:defRPr/>
              </a:pPr>
              <a:t>12/6/2009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C54EF-EDFC-4C1C-97EC-36843FC3B3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EDA95-CFF6-4781-BCA6-B50793AEA9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8A7A2-B6C6-48DD-840F-5F18A465BA14}" type="datetimeFigureOut">
              <a:rPr lang="en-US"/>
              <a:pPr>
                <a:defRPr/>
              </a:pPr>
              <a:t>12/6/2009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F5BF9-A1FD-4185-9EA7-8AC73DD5A0CA}" type="datetimeFigureOut">
              <a:rPr lang="en-US"/>
              <a:pPr>
                <a:defRPr/>
              </a:pPr>
              <a:t>12/6/2009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FBD92-3475-42A8-A704-4529C27417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31849-A2BA-4FA6-BEF8-D204730457FE}" type="datetimeFigureOut">
              <a:rPr lang="en-US"/>
              <a:pPr>
                <a:defRPr/>
              </a:pPr>
              <a:t>12/6/2009</a:t>
            </a:fld>
            <a:endParaRPr lang="en-US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69A6B-C3E9-4CE1-A436-E04F77E2D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AB0DF-5203-4C29-AF09-9E91A5F870BB}" type="datetimeFigureOut">
              <a:rPr lang="en-US"/>
              <a:pPr>
                <a:defRPr/>
              </a:pPr>
              <a:t>12/6/2009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C108E-8030-4A1B-BB81-99CE002337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22E73-F898-42CE-AD35-DCEC681B10FA}" type="datetimeFigureOut">
              <a:rPr lang="en-US"/>
              <a:pPr>
                <a:defRPr/>
              </a:pPr>
              <a:t>12/6/2009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F3251-9E18-4DCE-8B04-B0F32957E7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A434A2-45AD-4F08-AB5D-2FF8368DD116}" type="datetimeFigureOut">
              <a:rPr lang="en-US"/>
              <a:pPr>
                <a:defRPr/>
              </a:pPr>
              <a:t>12/6/2009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357850-E958-4C4D-B20F-088FE9B62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75" r:id="rId8"/>
    <p:sldLayoutId id="2147483676" r:id="rId9"/>
    <p:sldLayoutId id="2147483667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upload.wikimedia.org/wikipedia/commons/f/f6/British_Mark_I_male_tank_Somme_25_September_1916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upload.wikimedia.org/wikipedia/commons/d/db/British_Mark_V-star_Tank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pload.wikimedia.org/wikipedia/commons/d/dd/Hawthorn_Ridge_mine_1_July_1916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upload.wikimedia.org/wikipedia/commons/4/4a/German_dead_Guillemont_September_1916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upload.wikimedia.org/wikipedia/commons/c/cb/Stretcher_bearers_Battle_of_Thiepval_Ridge_September_1916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upload.wikimedia.org/wikipedia/commons/0/00/New_Zealand_trench_Flers_September_1916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By Michael Alexander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The Battle of Somme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3581400" cy="4572000"/>
          </a:xfrm>
        </p:spPr>
        <p:txBody>
          <a:bodyPr/>
          <a:lstStyle/>
          <a:p>
            <a:r>
              <a:rPr lang="en-US" smtClean="0"/>
              <a:t>Date: July 1 – November 13, 1916</a:t>
            </a:r>
          </a:p>
          <a:p>
            <a:r>
              <a:rPr lang="en-US" smtClean="0"/>
              <a:t>Location: Somme River, France</a:t>
            </a:r>
          </a:p>
          <a:p>
            <a:r>
              <a:rPr lang="en-US" smtClean="0"/>
              <a:t>Result: German Army Withdraws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Basic Information</a:t>
            </a:r>
            <a:endParaRPr/>
          </a:p>
        </p:txBody>
      </p:sp>
      <p:pic>
        <p:nvPicPr>
          <p:cNvPr id="1026" name="Picture 2" descr="http://upload.wikimedia.org/wikipedia/commons/4/42/Battle_of_the_Somme_1916_ma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685800"/>
            <a:ext cx="3357563" cy="5534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1447800"/>
          </a:xfrm>
        </p:spPr>
        <p:txBody>
          <a:bodyPr/>
          <a:lstStyle/>
          <a:p>
            <a:r>
              <a:rPr lang="en-US" smtClean="0"/>
              <a:t>On September 15, the British debuted what they hoped would help them win, the tank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Interesting Facts</a:t>
            </a:r>
            <a:endParaRPr/>
          </a:p>
        </p:txBody>
      </p:sp>
      <p:pic>
        <p:nvPicPr>
          <p:cNvPr id="15362" name="Picture 2" descr="File:British Mark I male tank Somme 25 September 1916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3352800"/>
            <a:ext cx="4021138" cy="3009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4" name="Picture 4" descr="File:British Mark V-star Tank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2667000"/>
            <a:ext cx="4116388" cy="2047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During the battle, New Zealand's artillery fired over 500,000 shells at the Germans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Interesting Facts Cont.</a:t>
            </a:r>
            <a:endParaRPr/>
          </a:p>
        </p:txBody>
      </p:sp>
      <p:pic>
        <p:nvPicPr>
          <p:cNvPr id="16386" name="Picture 2" descr="File:Hawthorn Ridge mine 1 July 1916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2362200"/>
            <a:ext cx="4276725" cy="34020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8" name="Picture 4" descr="http://www.warmuseum.ca/cwm/education/toolkit/images/forcrown/photos/ph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3276600"/>
            <a:ext cx="4114800" cy="29321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/>
          <a:lstStyle/>
          <a:p>
            <a:r>
              <a:rPr lang="en-US" smtClean="0"/>
              <a:t>U.K. 350,000+ </a:t>
            </a:r>
          </a:p>
          <a:p>
            <a:r>
              <a:rPr lang="en-US" smtClean="0"/>
              <a:t>Canada 24,029 </a:t>
            </a:r>
          </a:p>
          <a:p>
            <a:r>
              <a:rPr lang="en-US" smtClean="0"/>
              <a:t>Australia 23,000   </a:t>
            </a:r>
          </a:p>
          <a:p>
            <a:r>
              <a:rPr lang="en-US" smtClean="0"/>
              <a:t>New Zealand 7,408 </a:t>
            </a:r>
          </a:p>
          <a:p>
            <a:r>
              <a:rPr lang="en-US" smtClean="0"/>
              <a:t>South Africa 3,000+ </a:t>
            </a:r>
          </a:p>
          <a:p>
            <a:r>
              <a:rPr lang="en-US" smtClean="0"/>
              <a:t>Newfoundland 2,000+ </a:t>
            </a:r>
          </a:p>
          <a:p>
            <a:r>
              <a:rPr lang="en-US" smtClean="0"/>
              <a:t>British 419,654 95,675 </a:t>
            </a:r>
          </a:p>
          <a:p>
            <a:r>
              <a:rPr lang="en-US" smtClean="0"/>
              <a:t>French 204,253 50,756 </a:t>
            </a:r>
          </a:p>
          <a:p>
            <a:r>
              <a:rPr lang="en-US" smtClean="0"/>
              <a:t>Total Allied 623,907</a:t>
            </a:r>
          </a:p>
          <a:p>
            <a:r>
              <a:rPr lang="en-US" smtClean="0"/>
              <a:t>Germany 465,000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Causalities</a:t>
            </a:r>
            <a:endParaRPr/>
          </a:p>
        </p:txBody>
      </p:sp>
      <p:pic>
        <p:nvPicPr>
          <p:cNvPr id="17410" name="Picture 2" descr="File:German dead Guillemont September 1916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457200"/>
            <a:ext cx="3343275" cy="3124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2" name="Picture 4" descr="File:Stretcher bearers Battle of Thiepval Ridge September 1916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5800" y="3810000"/>
            <a:ext cx="3581400" cy="23860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Neither side really had a victory, but both left with high causalities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Conclusion</a:t>
            </a:r>
            <a:endParaRPr/>
          </a:p>
        </p:txBody>
      </p:sp>
      <p:pic>
        <p:nvPicPr>
          <p:cNvPr id="19458" name="Picture 2" descr="File:New Zealand trench Flers September 1916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2743200"/>
            <a:ext cx="5181600" cy="3400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"Artillery." </a:t>
            </a:r>
            <a:r>
              <a:rPr lang="en-US" i="1" smtClean="0"/>
              <a:t>War Museum</a:t>
            </a:r>
            <a:r>
              <a:rPr lang="en-US" smtClean="0"/>
              <a:t>. Web. 2 Dec 2009. </a:t>
            </a:r>
          </a:p>
          <a:p>
            <a:r>
              <a:rPr lang="en-US" smtClean="0"/>
              <a:t>"Battle of the Somme." </a:t>
            </a:r>
            <a:r>
              <a:rPr lang="en-US" i="1" smtClean="0"/>
              <a:t>Wikipedia</a:t>
            </a:r>
            <a:r>
              <a:rPr lang="en-US" smtClean="0"/>
              <a:t>. Wikipedia, Web. 2 	Dec 2009. </a:t>
            </a:r>
          </a:p>
          <a:p>
            <a:r>
              <a:rPr lang="en-US" smtClean="0"/>
              <a:t>Duffy, Michael. "Battle of the Somme." </a:t>
            </a:r>
            <a:r>
              <a:rPr lang="en-US" i="1" smtClean="0"/>
              <a:t>First World 	War</a:t>
            </a:r>
            <a:r>
              <a:rPr lang="en-US" smtClean="0"/>
              <a:t>. 22 08 2009. Web. 6 Dec 2009. </a:t>
            </a:r>
          </a:p>
          <a:p>
            <a:r>
              <a:rPr lang="en-US" smtClean="0"/>
              <a:t>"The Battle of the Somme." </a:t>
            </a:r>
            <a:r>
              <a:rPr lang="en-US" i="1" smtClean="0"/>
              <a:t>Ramsdale</a:t>
            </a:r>
            <a:r>
              <a:rPr lang="en-US" smtClean="0"/>
              <a:t>. Web. 6 Dec 	2009.</a:t>
            </a:r>
          </a:p>
          <a:p>
            <a:r>
              <a:rPr lang="en-US" smtClean="0"/>
              <a:t>"Hero of War Lyrics." </a:t>
            </a:r>
            <a:r>
              <a:rPr lang="en-US" i="1" smtClean="0"/>
              <a:t>sing365</a:t>
            </a:r>
            <a:r>
              <a:rPr lang="en-US" smtClean="0"/>
              <a:t>. Web. 6 Dec 2009.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Work Cited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2438400" cy="4572000"/>
          </a:xfrm>
        </p:spPr>
        <p:txBody>
          <a:bodyPr>
            <a:normAutofit fontScale="47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He said, "Son, </a:t>
            </a:r>
            <a:br>
              <a:rPr lang="en-US" dirty="0" smtClean="0"/>
            </a:br>
            <a:r>
              <a:rPr lang="en-US" dirty="0" smtClean="0"/>
              <a:t>Have you see the world?</a:t>
            </a:r>
            <a:br>
              <a:rPr lang="en-US" dirty="0" smtClean="0"/>
            </a:br>
            <a:r>
              <a:rPr lang="en-US" dirty="0" smtClean="0"/>
              <a:t>Well, what would you say</a:t>
            </a:r>
            <a:br>
              <a:rPr lang="en-US" dirty="0" smtClean="0"/>
            </a:br>
            <a:r>
              <a:rPr lang="en-US" dirty="0" smtClean="0"/>
              <a:t>If I said that you could?</a:t>
            </a:r>
            <a:br>
              <a:rPr lang="en-US" dirty="0" smtClean="0"/>
            </a:br>
            <a:r>
              <a:rPr lang="en-US" dirty="0" smtClean="0"/>
              <a:t>Just carry this gun and you'll even get paid."</a:t>
            </a:r>
            <a:br>
              <a:rPr lang="en-US" dirty="0" smtClean="0"/>
            </a:br>
            <a:r>
              <a:rPr lang="en-US" dirty="0" smtClean="0"/>
              <a:t>I said, "That sounds pretty good."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Black leather boots</a:t>
            </a:r>
            <a:br>
              <a:rPr lang="en-US" dirty="0" smtClean="0"/>
            </a:br>
            <a:r>
              <a:rPr lang="en-US" dirty="0" smtClean="0"/>
              <a:t>Spit-shined so bright</a:t>
            </a:r>
            <a:br>
              <a:rPr lang="en-US" dirty="0" smtClean="0"/>
            </a:br>
            <a:r>
              <a:rPr lang="en-US" dirty="0" smtClean="0"/>
              <a:t>They cut off my hair but it looked alright</a:t>
            </a:r>
            <a:br>
              <a:rPr lang="en-US" dirty="0" smtClean="0"/>
            </a:br>
            <a:r>
              <a:rPr lang="en-US" dirty="0" smtClean="0"/>
              <a:t>We marched and we sang</a:t>
            </a:r>
            <a:br>
              <a:rPr lang="en-US" dirty="0" smtClean="0"/>
            </a:br>
            <a:r>
              <a:rPr lang="en-US" dirty="0" smtClean="0"/>
              <a:t>We all became friends</a:t>
            </a:r>
            <a:br>
              <a:rPr lang="en-US" dirty="0" smtClean="0"/>
            </a:br>
            <a:r>
              <a:rPr lang="en-US" dirty="0" smtClean="0"/>
              <a:t>As we learned how to fight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hero of war</a:t>
            </a:r>
            <a:br>
              <a:rPr lang="en-US" dirty="0" smtClean="0"/>
            </a:br>
            <a:r>
              <a:rPr lang="en-US" dirty="0" smtClean="0"/>
              <a:t>Yeah that's what I'll be</a:t>
            </a:r>
            <a:br>
              <a:rPr lang="en-US" dirty="0" smtClean="0"/>
            </a:br>
            <a:r>
              <a:rPr lang="en-US" dirty="0" smtClean="0"/>
              <a:t>And when I come home</a:t>
            </a:r>
            <a:br>
              <a:rPr lang="en-US" dirty="0" smtClean="0"/>
            </a:br>
            <a:r>
              <a:rPr lang="en-US" dirty="0" smtClean="0"/>
              <a:t>They'll be damn proud of me</a:t>
            </a:r>
            <a:br>
              <a:rPr lang="en-US" dirty="0" smtClean="0"/>
            </a:br>
            <a:r>
              <a:rPr lang="en-US" dirty="0" smtClean="0"/>
              <a:t>I'll carry this flag</a:t>
            </a:r>
            <a:br>
              <a:rPr lang="en-US" dirty="0" smtClean="0"/>
            </a:br>
            <a:r>
              <a:rPr lang="en-US" dirty="0" smtClean="0"/>
              <a:t>To the grave if I must</a:t>
            </a:r>
            <a:br>
              <a:rPr lang="en-US" dirty="0" smtClean="0"/>
            </a:br>
            <a:r>
              <a:rPr lang="en-US" dirty="0" smtClean="0"/>
              <a:t>Because it's flag that I love</a:t>
            </a:r>
            <a:br>
              <a:rPr lang="en-US" dirty="0" smtClean="0"/>
            </a:br>
            <a:r>
              <a:rPr lang="en-US" dirty="0" smtClean="0"/>
              <a:t>And a flag that I trust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Anti-War Song: Hero of War</a:t>
            </a:r>
            <a:endParaRPr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3048000" y="1524000"/>
            <a:ext cx="2438400" cy="4572000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2600" dirty="0">
                <a:latin typeface="+mn-lt"/>
                <a:cs typeface="+mn-cs"/>
              </a:rPr>
              <a:t>I kicked in the door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I yelled my commands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The children, they cried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But I got my man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We took him away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A bag over his face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From his family and his friends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/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They took off his clothes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They pissed in his hands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I told them to stop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But then I joined in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We beat him with guns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And batons not just once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But again and again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/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A hero of war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Yeah that's what I'll be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And when I come home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They'll be damn proud of me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I'll carry this flag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To the grave if I must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Because it's flag that I love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And a flag that I trust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/>
            </a:r>
            <a:br>
              <a:rPr lang="en-US" sz="2600" dirty="0">
                <a:latin typeface="+mn-lt"/>
                <a:cs typeface="+mn-cs"/>
              </a:rPr>
            </a:br>
            <a:endParaRPr lang="en-US" sz="2600" dirty="0">
              <a:latin typeface="+mn-lt"/>
              <a:cs typeface="+mn-cs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5410200" y="1524000"/>
            <a:ext cx="2819400" cy="5029200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2600" dirty="0">
                <a:latin typeface="+mn-lt"/>
                <a:cs typeface="+mn-cs"/>
              </a:rPr>
              <a:t>She walked through bullets and haze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I asked her to stop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I begged her to stay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But she pressed on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So I lifted my gun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And I fired away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/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And the shells jumped through the smoke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And into the sand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That the blood now had soaked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She collapsed with a flag in her hand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A flag white as snow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/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A hero of war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Is that what they see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Just medals and scars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So damn proud of me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And I brought home that flag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Now it gathers dust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But it's a flag that I love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It's the only flag I trust</a:t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/>
            </a:r>
            <a:br>
              <a:rPr lang="en-US" sz="2600" dirty="0">
                <a:latin typeface="+mn-lt"/>
                <a:cs typeface="+mn-cs"/>
              </a:rPr>
            </a:br>
            <a:r>
              <a:rPr lang="en-US" sz="2600" dirty="0">
                <a:latin typeface="+mn-lt"/>
                <a:cs typeface="+mn-cs"/>
              </a:rPr>
              <a:t>He said, "Son, have you seen the world? Well what would you say, if I said that you could?" </a:t>
            </a:r>
            <a:endParaRPr lang="en-US" sz="2600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277</TotalTime>
  <Words>468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6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Constantia</vt:lpstr>
      <vt:lpstr>Arial</vt:lpstr>
      <vt:lpstr>Wingdings 2</vt:lpstr>
      <vt:lpstr>Calibri</vt:lpstr>
      <vt:lpstr>Paper</vt:lpstr>
      <vt:lpstr>Paper</vt:lpstr>
      <vt:lpstr>Paper</vt:lpstr>
      <vt:lpstr>Paper</vt:lpstr>
      <vt:lpstr>Paper</vt:lpstr>
      <vt:lpstr>Paper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Battle of Somme</dc:title>
  <dc:creator>WCPSS</dc:creator>
  <cp:lastModifiedBy>Michael Alexander</cp:lastModifiedBy>
  <cp:revision>11</cp:revision>
  <dcterms:created xsi:type="dcterms:W3CDTF">2009-12-01T17:32:49Z</dcterms:created>
  <dcterms:modified xsi:type="dcterms:W3CDTF">2009-12-07T01:27:00Z</dcterms:modified>
</cp:coreProperties>
</file>